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4"/>
    <p:sldMasterId id="2147483747" r:id="rId5"/>
    <p:sldMasterId id="2147483790" r:id="rId6"/>
    <p:sldMasterId id="2147483829" r:id="rId7"/>
    <p:sldMasterId id="2147483764" r:id="rId8"/>
    <p:sldMasterId id="2147483814" r:id="rId9"/>
    <p:sldMasterId id="2147483837" r:id="rId10"/>
  </p:sldMasterIdLst>
  <p:notesMasterIdLst>
    <p:notesMasterId r:id="rId39"/>
  </p:notesMasterIdLst>
  <p:handoutMasterIdLst>
    <p:handoutMasterId r:id="rId40"/>
  </p:handoutMasterIdLst>
  <p:sldIdLst>
    <p:sldId id="256" r:id="rId11"/>
    <p:sldId id="257" r:id="rId12"/>
    <p:sldId id="275" r:id="rId13"/>
    <p:sldId id="258" r:id="rId14"/>
    <p:sldId id="259" r:id="rId15"/>
    <p:sldId id="260" r:id="rId16"/>
    <p:sldId id="261" r:id="rId17"/>
    <p:sldId id="262" r:id="rId18"/>
    <p:sldId id="267" r:id="rId19"/>
    <p:sldId id="268" r:id="rId20"/>
    <p:sldId id="276" r:id="rId21"/>
    <p:sldId id="277" r:id="rId22"/>
    <p:sldId id="266" r:id="rId23"/>
    <p:sldId id="271" r:id="rId24"/>
    <p:sldId id="272" r:id="rId25"/>
    <p:sldId id="273" r:id="rId26"/>
    <p:sldId id="274" r:id="rId27"/>
    <p:sldId id="278" r:id="rId28"/>
    <p:sldId id="337" r:id="rId29"/>
    <p:sldId id="338" r:id="rId30"/>
    <p:sldId id="339" r:id="rId31"/>
    <p:sldId id="340" r:id="rId32"/>
    <p:sldId id="341" r:id="rId33"/>
    <p:sldId id="342" r:id="rId34"/>
    <p:sldId id="343" r:id="rId35"/>
    <p:sldId id="344" r:id="rId36"/>
    <p:sldId id="345" r:id="rId37"/>
    <p:sldId id="34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73298-0EB2-334A-ABFA-ED4BFBD3FFB7}">
          <p14:sldIdLst>
            <p14:sldId id="256"/>
            <p14:sldId id="257"/>
            <p14:sldId id="275"/>
            <p14:sldId id="258"/>
            <p14:sldId id="259"/>
            <p14:sldId id="260"/>
            <p14:sldId id="261"/>
            <p14:sldId id="262"/>
            <p14:sldId id="267"/>
            <p14:sldId id="268"/>
            <p14:sldId id="276"/>
            <p14:sldId id="277"/>
            <p14:sldId id="266"/>
            <p14:sldId id="271"/>
            <p14:sldId id="272"/>
            <p14:sldId id="273"/>
            <p14:sldId id="274"/>
            <p14:sldId id="278"/>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64" userDrawn="1">
          <p15:clr>
            <a:srgbClr val="A4A3A4"/>
          </p15:clr>
        </p15:guide>
        <p15:guide id="4" pos="480" userDrawn="1">
          <p15:clr>
            <a:srgbClr val="A4A3A4"/>
          </p15:clr>
        </p15:guide>
        <p15:guide id="5" pos="5496" userDrawn="1">
          <p15:clr>
            <a:srgbClr val="A4A3A4"/>
          </p15:clr>
        </p15:guide>
        <p15:guide id="6" orient="horz" pos="3960" userDrawn="1">
          <p15:clr>
            <a:srgbClr val="A4A3A4"/>
          </p15:clr>
        </p15:guide>
        <p15:guide id="7" orient="horz" pos="7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16529D"/>
    <a:srgbClr val="17529D"/>
    <a:srgbClr val="18558E"/>
    <a:srgbClr val="E67325"/>
    <a:srgbClr val="388ACA"/>
    <a:srgbClr val="17558E"/>
    <a:srgbClr val="2A5688"/>
    <a:srgbClr val="5C9F37"/>
    <a:srgbClr val="007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1"/>
    <p:restoredTop sz="62559"/>
  </p:normalViewPr>
  <p:slideViewPr>
    <p:cSldViewPr snapToGrid="0" snapToObjects="1">
      <p:cViewPr varScale="1">
        <p:scale>
          <a:sx n="85" d="100"/>
          <a:sy n="85" d="100"/>
        </p:scale>
        <p:origin x="2864" y="184"/>
      </p:cViewPr>
      <p:guideLst>
        <p:guide orient="horz" pos="2160"/>
        <p:guide pos="2880"/>
        <p:guide pos="264"/>
        <p:guide pos="480"/>
        <p:guide pos="5496"/>
        <p:guide orient="horz" pos="3960"/>
        <p:guide orient="horz" pos="768"/>
      </p:guideLst>
    </p:cSldViewPr>
  </p:slideViewPr>
  <p:notesTextViewPr>
    <p:cViewPr>
      <p:scale>
        <a:sx n="150" d="100"/>
        <a:sy n="15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9/24/2024</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Explore</a:t>
            </a:r>
            <a:r>
              <a:rPr lang="en-US" sz="1200" kern="1200" dirty="0">
                <a:solidFill>
                  <a:schemeClr val="tx1"/>
                </a:solidFill>
                <a:effectLst/>
                <a:latin typeface="Calibri" panose="020F0502020204030204" pitchFamily="34" charset="0"/>
                <a:ea typeface="+mn-ea"/>
                <a:cs typeface="Calibri" panose="020F0502020204030204" pitchFamily="34" charset="0"/>
              </a:rPr>
              <a:t> the idea that fractions can be used to express unit rates.</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Understand</a:t>
            </a:r>
            <a:r>
              <a:rPr lang="en-US" sz="1200" kern="1200" dirty="0">
                <a:solidFill>
                  <a:schemeClr val="tx1"/>
                </a:solidFill>
                <a:effectLst/>
                <a:latin typeface="Calibri" panose="020F0502020204030204" pitchFamily="34" charset="0"/>
                <a:ea typeface="+mn-ea"/>
                <a:cs typeface="Calibri" panose="020F0502020204030204" pitchFamily="34" charset="0"/>
              </a:rPr>
              <a:t> how unit rates expressed as fractions can be used to solve problems.</a:t>
            </a:r>
          </a:p>
          <a:p>
            <a:endParaRPr lang="en-US" dirty="0">
              <a:solidFill>
                <a:schemeClr val="tx1"/>
              </a:solidFill>
              <a:latin typeface="Calibri" panose="020F0502020204030204" pitchFamily="34" charset="0"/>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do not understand that complex fractions represent division problems.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make computation errors when dividing fractions.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misinterpret or incorrectly set up unit rates.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misapply unit rate when finding unknown quantities.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do not recognize that calculating unit rates with fractions has the same process as calculating unit rates with whole numbers.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397409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Tree>
    <p:extLst>
      <p:ext uri="{BB962C8B-B14F-4D97-AF65-F5344CB8AC3E}">
        <p14:creationId xmlns:p14="http://schemas.microsoft.com/office/powerpoint/2010/main" val="156335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of simplifying complex fractions to determine whether they are equivalent.</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dirty="0">
                <a:solidFill>
                  <a:schemeClr val="tx1"/>
                </a:solidFill>
                <a:effectLst/>
                <a:latin typeface="Calibri" panose="020F0502020204030204" pitchFamily="34" charset="0"/>
                <a:ea typeface="+mn-ea"/>
                <a:cs typeface="Calibri" panose="020F0502020204030204" pitchFamily="34" charset="0"/>
              </a:rPr>
              <a:t>If students incorrectly simplify complex fractions, such as simplifying 1/(3/4) to 3/4, then encourage students to express the fraction as a division problem. Discuss how to simplify it by multiplying by the reciprocal.</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Tree>
    <p:extLst>
      <p:ext uri="{BB962C8B-B14F-4D97-AF65-F5344CB8AC3E}">
        <p14:creationId xmlns:p14="http://schemas.microsoft.com/office/powerpoint/2010/main" val="375055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using ratios to determine an amount or quantity might be useful.</a:t>
            </a:r>
          </a:p>
          <a:p>
            <a:endParaRPr lang="en-US" dirty="0">
              <a:solidFill>
                <a:schemeClr val="tx1"/>
              </a:solidFill>
              <a:latin typeface="Calibri" panose="020F0502020204030204" pitchFamily="34" charset="0"/>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Chefs and bakers use ratios to determine the amounts of ingredients in a recipe. When one ingredient changes, the amounts for the other ingredients must change to keep the ratios equivalent. For example, if a recipe calls for 1/2 teaspoon of baking powder for every 2 cups of flour, a new quantity of baking powder must be calculated when 5 cups of flour are used. Ask students for other examples of using ratios to determine an amount or quantity.</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Tree>
    <p:extLst>
      <p:ext uri="{BB962C8B-B14F-4D97-AF65-F5344CB8AC3E}">
        <p14:creationId xmlns:p14="http://schemas.microsoft.com/office/powerpoint/2010/main" val="381489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Students should understand that a ratio is a comparison describing the relationship between two or more quantities and can be expressed using words or a colon. Student responses might include examples such as the ratio of colors in a mixture of paint or the ratios of ingredients in a recipe. Students should recognize that the quantities in a ratio may have the same units or different units.</a:t>
            </a: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15</a:t>
            </a:fld>
            <a:endParaRPr lang="en-US"/>
          </a:p>
        </p:txBody>
      </p:sp>
    </p:spTree>
    <p:extLst>
      <p:ext uri="{BB962C8B-B14F-4D97-AF65-F5344CB8AC3E}">
        <p14:creationId xmlns:p14="http://schemas.microsoft.com/office/powerpoint/2010/main" val="277261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dirty="0">
                <a:solidFill>
                  <a:schemeClr val="tx1"/>
                </a:solidFill>
                <a:effectLst/>
                <a:latin typeface="Calibri" panose="020F0502020204030204" pitchFamily="34" charset="0"/>
                <a:ea typeface="+mn-ea"/>
                <a:cs typeface="Calibri" panose="020F0502020204030204" pitchFamily="34" charset="0"/>
              </a:rPr>
              <a:t>Notice and Wonder, </a:t>
            </a:r>
            <a:r>
              <a:rPr lang="en-US" sz="1200" kern="1200" dirty="0">
                <a:solidFill>
                  <a:schemeClr val="tx1"/>
                </a:solidFill>
                <a:effectLst/>
                <a:latin typeface="Calibri" panose="020F0502020204030204" pitchFamily="34" charset="0"/>
                <a:ea typeface="+mn-ea"/>
                <a:cs typeface="Calibri" panose="020F0502020204030204" pitchFamily="34" charset="0"/>
              </a:rPr>
              <a:t>asking themselves these questions:</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do you notice about this problem?</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are you wondering about that mathematics can answer?</a:t>
            </a:r>
          </a:p>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17</a:t>
            </a:fld>
            <a:endParaRPr lang="en-US"/>
          </a:p>
        </p:txBody>
      </p:sp>
    </p:spTree>
    <p:extLst>
      <p:ext uri="{BB962C8B-B14F-4D97-AF65-F5344CB8AC3E}">
        <p14:creationId xmlns:p14="http://schemas.microsoft.com/office/powerpoint/2010/main" val="281933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dirty="0">
                <a:solidFill>
                  <a:schemeClr val="tx1"/>
                </a:solidFill>
                <a:effectLst/>
                <a:latin typeface="Calibri" panose="020F0502020204030204" pitchFamily="34" charset="0"/>
                <a:ea typeface="+mn-ea"/>
                <a:cs typeface="Calibri" panose="020F0502020204030204" pitchFamily="34" charset="0"/>
              </a:rPr>
              <a:t>Notice and Wonder, </a:t>
            </a:r>
            <a:r>
              <a:rPr lang="en-US" sz="1200" kern="1200" dirty="0">
                <a:solidFill>
                  <a:schemeClr val="tx1"/>
                </a:solidFill>
                <a:effectLst/>
                <a:latin typeface="Calibri" panose="020F0502020204030204" pitchFamily="34" charset="0"/>
                <a:ea typeface="+mn-ea"/>
                <a:cs typeface="Calibri" panose="020F0502020204030204" pitchFamily="34" charset="0"/>
              </a:rPr>
              <a:t>asking themselves these questions:</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do you notice about this problem?</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are you wondering about that mathematics can answer?</a:t>
            </a:r>
          </a:p>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18</a:t>
            </a:fld>
            <a:endParaRPr lang="en-US"/>
          </a:p>
        </p:txBody>
      </p:sp>
    </p:spTree>
    <p:extLst>
      <p:ext uri="{BB962C8B-B14F-4D97-AF65-F5344CB8AC3E}">
        <p14:creationId xmlns:p14="http://schemas.microsoft.com/office/powerpoint/2010/main" val="385575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552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7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a:t>
            </a:r>
            <a:r>
              <a:rPr lang="en-US" b="1" dirty="0">
                <a:latin typeface="Arial" panose="020B0604020202020204" pitchFamily="34" charset="0"/>
                <a:cs typeface="Arial" panose="020B0604020202020204" pitchFamily="34" charset="0"/>
              </a:rPr>
              <a:t>Repeat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8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Rephrase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a:t>
            </a:r>
            <a:r>
              <a:rPr lang="en-US" sz="1200" kern="1200" dirty="0">
                <a:solidFill>
                  <a:schemeClr val="tx1"/>
                </a:solidFill>
                <a:effectLst/>
                <a:latin typeface="Calibri" panose="020F0502020204030204" pitchFamily="34" charset="0"/>
                <a:ea typeface="+mn-ea"/>
                <a:cs typeface="Calibri" panose="020F0502020204030204" pitchFamily="34" charset="0"/>
              </a:rPr>
              <a:t> (Teacher’s Guide page 33)</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Support students’ ability to apply patterns, recognize ratios in context, and use proportional reasoning.</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a sentence starter to help students express their thinking:</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does not belong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 has the only price that includes cents.</a:t>
            </a:r>
          </a:p>
          <a:p>
            <a:r>
              <a:rPr lang="en-US" sz="1200" kern="1200" dirty="0">
                <a:solidFill>
                  <a:schemeClr val="tx1"/>
                </a:solidFill>
                <a:effectLst/>
                <a:latin typeface="Calibri" panose="020F0502020204030204" pitchFamily="34" charset="0"/>
                <a:ea typeface="+mn-ea"/>
                <a:cs typeface="Calibri" panose="020F0502020204030204" pitchFamily="34" charset="0"/>
              </a:rPr>
              <a:t>B lists the price first.</a:t>
            </a:r>
          </a:p>
          <a:p>
            <a:r>
              <a:rPr lang="en-US" sz="1200" kern="1200" dirty="0">
                <a:solidFill>
                  <a:schemeClr val="tx1"/>
                </a:solidFill>
                <a:effectLst/>
                <a:latin typeface="Calibri" panose="020F0502020204030204" pitchFamily="34" charset="0"/>
                <a:ea typeface="+mn-ea"/>
                <a:cs typeface="Calibri" panose="020F0502020204030204" pitchFamily="34" charset="0"/>
              </a:rPr>
              <a:t>C has a different per ticket price.</a:t>
            </a:r>
          </a:p>
          <a:p>
            <a:r>
              <a:rPr lang="en-US" sz="1200" kern="1200" dirty="0">
                <a:solidFill>
                  <a:schemeClr val="tx1"/>
                </a:solidFill>
                <a:effectLst/>
                <a:latin typeface="Calibri" panose="020F0502020204030204" pitchFamily="34" charset="0"/>
                <a:ea typeface="+mn-ea"/>
                <a:cs typeface="Calibri" panose="020F0502020204030204" pitchFamily="34" charset="0"/>
              </a:rPr>
              <a:t>D describes prizes instead of tickets.</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58584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72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Record </a:t>
            </a:r>
            <a:r>
              <a:rPr lang="en-US" sz="1200" kern="1200" dirty="0">
                <a:solidFill>
                  <a:schemeClr val="tx1"/>
                </a:solidFill>
                <a:effectLst/>
                <a:latin typeface="Arial" panose="020B0604020202020204" pitchFamily="34" charset="0"/>
                <a:ea typeface="+mn-ea"/>
                <a:cs typeface="Arial" panose="020B0604020202020204" pitchFamily="34" charset="0"/>
              </a:rPr>
              <a:t>students’ ideas for reference.</a:t>
            </a:r>
            <a:r>
              <a:rPr lang="en-US" dirty="0">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39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5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3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3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9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31c)</a:t>
            </a:r>
          </a:p>
          <a:p>
            <a:r>
              <a:rPr lang="en-US" sz="1200" kern="1200" dirty="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a:t>
            </a:r>
          </a:p>
          <a:p>
            <a:endParaRPr lang="en-US" dirty="0">
              <a:solidFill>
                <a:schemeClr val="tx1"/>
              </a:solidFill>
              <a:latin typeface="Calibri" panose="020F0502020204030204" pitchFamily="34" charset="0"/>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Ask students to share their experiences with weaving, knitting, crocheting, or sewing. Weaving has been practiced all over the world for thousands of years. The pattern of the rug shown in the photograph is common among the </a:t>
            </a:r>
            <a:r>
              <a:rPr lang="en-US" sz="1200" kern="1200" dirty="0" err="1">
                <a:solidFill>
                  <a:schemeClr val="tx1"/>
                </a:solidFill>
                <a:effectLst/>
                <a:latin typeface="Calibri" panose="020F0502020204030204" pitchFamily="34" charset="0"/>
                <a:ea typeface="+mn-ea"/>
                <a:cs typeface="Calibri" panose="020F0502020204030204" pitchFamily="34" charset="0"/>
              </a:rPr>
              <a:t>Diné</a:t>
            </a:r>
            <a:r>
              <a:rPr lang="en-US" sz="1200" kern="1200" dirty="0">
                <a:solidFill>
                  <a:schemeClr val="tx1"/>
                </a:solidFill>
                <a:effectLst/>
                <a:latin typeface="Calibri" panose="020F0502020204030204" pitchFamily="34" charset="0"/>
                <a:ea typeface="+mn-ea"/>
                <a:cs typeface="Calibri" panose="020F0502020204030204" pitchFamily="34" charset="0"/>
              </a:rPr>
              <a:t> people of the Southwestern United States. The </a:t>
            </a:r>
            <a:r>
              <a:rPr lang="en-US" sz="1200" kern="1200" dirty="0" err="1">
                <a:solidFill>
                  <a:schemeClr val="tx1"/>
                </a:solidFill>
                <a:effectLst/>
                <a:latin typeface="Calibri" panose="020F0502020204030204" pitchFamily="34" charset="0"/>
                <a:ea typeface="+mn-ea"/>
                <a:cs typeface="Calibri" panose="020F0502020204030204" pitchFamily="34" charset="0"/>
              </a:rPr>
              <a:t>Diné</a:t>
            </a:r>
            <a:r>
              <a:rPr lang="en-US" sz="1200" kern="1200" dirty="0">
                <a:solidFill>
                  <a:schemeClr val="tx1"/>
                </a:solidFill>
                <a:effectLst/>
                <a:latin typeface="Calibri" panose="020F0502020204030204" pitchFamily="34" charset="0"/>
                <a:ea typeface="+mn-ea"/>
                <a:cs typeface="Calibri" panose="020F0502020204030204" pitchFamily="34" charset="0"/>
              </a:rPr>
              <a:t> weave rugs in a traditional style that has changed little over time, although the fibers are now typically wool instead of cotton. Other indigenous peoples craft distinctive woven products, including the Tlingit of the Pacific Northwest and the Lakota of the Great Plains.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342143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Cambria Math" panose="02040503050406030204" pitchFamily="18" charset="0"/>
                <a:cs typeface="Calibri" panose="020F0502020204030204" pitchFamily="34" charset="0"/>
              </a:rPr>
              <a:t>Notice and Wonder</a:t>
            </a:r>
          </a:p>
          <a:p>
            <a:r>
              <a:rPr lang="en-US" sz="1200" kern="1200" dirty="0">
                <a:solidFill>
                  <a:schemeClr val="tx1"/>
                </a:solidFill>
                <a:effectLst/>
                <a:latin typeface="Calibri" panose="020F0502020204030204" pitchFamily="34" charset="0"/>
                <a:ea typeface="Cambria Math" panose="02040503050406030204" pitchFamily="18" charset="0"/>
                <a:cs typeface="Calibri" panose="020F0502020204030204" pitchFamily="34" charset="0"/>
              </a:rPr>
              <a:t>Give students some individual think time before asking the group to name things they notice and things they wonder. Conclude by drawing a rectangle the same shape as the rug on the board. Ask: </a:t>
            </a:r>
            <a:r>
              <a:rPr lang="en-US" sz="1200" i="1" kern="1200" dirty="0">
                <a:solidFill>
                  <a:schemeClr val="tx1"/>
                </a:solidFill>
                <a:effectLst/>
                <a:latin typeface="Calibri" panose="020F0502020204030204" pitchFamily="34" charset="0"/>
                <a:ea typeface="Cambria Math" panose="02040503050406030204" pitchFamily="18" charset="0"/>
                <a:cs typeface="Calibri" panose="020F0502020204030204" pitchFamily="34" charset="0"/>
              </a:rPr>
              <a:t>What do you notice about the rug? What do you wonder about the way the shape could change?</a:t>
            </a:r>
          </a:p>
          <a:p>
            <a:endParaRPr lang="en-US" dirty="0">
              <a:solidFill>
                <a:schemeClr val="tx1"/>
              </a:solidFill>
              <a:latin typeface="Calibri" panose="020F0502020204030204" pitchFamily="34" charset="0"/>
              <a:ea typeface="Cambria Math" panose="020405030504060302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Tree>
    <p:extLst>
      <p:ext uri="{BB962C8B-B14F-4D97-AF65-F5344CB8AC3E}">
        <p14:creationId xmlns:p14="http://schemas.microsoft.com/office/powerpoint/2010/main" val="290283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dirty="0">
                <a:solidFill>
                  <a:schemeClr val="tx1"/>
                </a:solidFill>
                <a:effectLst/>
                <a:latin typeface="Calibri" panose="020F0502020204030204" pitchFamily="34" charset="0"/>
                <a:ea typeface="+mn-ea"/>
                <a:cs typeface="Calibri" panose="020F0502020204030204" pitchFamily="34" charset="0"/>
              </a:rPr>
              <a:t>Listen for students who confuse the width with the length of the rug that Grace wants to weave. These students might calculate the scale factor between the new rug and the old rug as 1 : 2. As students share their strategies, encourage them to draw and label a diagram of each rug on the board. During whole-class discussion, support students in presenting their findings that the width of the rug increases from 1/3 yard for the old rug to 1 yard for the new rug. The ratio of the widths is 1/3: 1, or 1 : 3.</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dirty="0">
                <a:solidFill>
                  <a:schemeClr val="tx1"/>
                </a:solidFill>
                <a:effectLst/>
                <a:latin typeface="Calibri" panose="020F0502020204030204" pitchFamily="34" charset="0"/>
                <a:ea typeface="+mn-ea"/>
                <a:cs typeface="Calibri" panose="020F0502020204030204" pitchFamily="34" charset="0"/>
              </a:rPr>
              <a:t>Select 2–3 samples that represent the range of student thinking in your classroom. Here is one possible order for class discussion:</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diagram that relates the width of the old rug and the new rug</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(misconception) </a:t>
            </a:r>
            <a:r>
              <a:rPr lang="en-US" sz="1200" kern="1200" dirty="0">
                <a:solidFill>
                  <a:schemeClr val="tx1"/>
                </a:solidFill>
                <a:effectLst/>
                <a:latin typeface="Calibri" panose="020F0502020204030204" pitchFamily="34" charset="0"/>
                <a:ea typeface="+mn-ea"/>
                <a:cs typeface="Calibri" panose="020F0502020204030204" pitchFamily="34" charset="0"/>
              </a:rPr>
              <a:t>strategy that uses the scale factor 1 : 2 based on confusing length and width.</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tables or double number lines that compare the widths and lengths of different rugs</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87480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Call on students to share selected strategies. Remind students to project their voices when they speak to the class.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dirty="0">
                <a:solidFill>
                  <a:schemeClr val="tx1"/>
                </a:solidFill>
                <a:effectLst/>
                <a:latin typeface="Calibri" panose="020F0502020204030204" pitchFamily="34" charset="0"/>
                <a:ea typeface="+mn-ea"/>
                <a:cs typeface="Calibri" panose="020F0502020204030204" pitchFamily="34" charset="0"/>
              </a:rPr>
              <a:t>Compare and Connect </a:t>
            </a:r>
            <a:r>
              <a:rPr lang="en-US" sz="1200" kern="1200" dirty="0">
                <a:solidFill>
                  <a:schemeClr val="tx1"/>
                </a:solidFill>
                <a:effectLst/>
                <a:latin typeface="Calibri" panose="020F0502020204030204" pitchFamily="34" charset="0"/>
                <a:ea typeface="+mn-ea"/>
                <a:cs typeface="Calibri" panose="020F0502020204030204" pitchFamily="34" charset="0"/>
              </a:rPr>
              <a:t>the representations. To engage all students, have them turn and talk with a partner before responding to the questions about how the representations are alike, different, and connected.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do [student name]’s and [student name]’s strategies use the dimensions of the original rug?</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They both show a ratio of 1/3 : 2 for width to length and use that information to find the length when the width increases to 1.</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34065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that adding increments of 1/3 yard to the width and 2 yards to the length produces rectangles that are the same shape as Grace’s rug.</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425556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Point out that the ratio of the length to the width is the same for both rugs. Students should recognize that ratios written with fractions can be simplified to use whole numbers only.</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Ask a volunteer to rephrase the definition of </a:t>
            </a:r>
            <a:r>
              <a:rPr lang="en-US" sz="1200" i="1" kern="1200" dirty="0">
                <a:solidFill>
                  <a:schemeClr val="tx1"/>
                </a:solidFill>
                <a:effectLst/>
                <a:latin typeface="Calibri" panose="020F0502020204030204" pitchFamily="34" charset="0"/>
                <a:ea typeface="+mn-ea"/>
                <a:cs typeface="Calibri" panose="020F0502020204030204" pitchFamily="34" charset="0"/>
              </a:rPr>
              <a:t>complex fraction</a:t>
            </a:r>
            <a:r>
              <a:rPr lang="en-US" sz="1200" kern="1200" dirty="0">
                <a:solidFill>
                  <a:schemeClr val="tx1"/>
                </a:solidFill>
                <a:effectLst/>
                <a:latin typeface="Calibri" panose="020F0502020204030204" pitchFamily="34" charset="0"/>
                <a:ea typeface="+mn-ea"/>
                <a:cs typeface="Calibri" panose="020F0502020204030204" pitchFamily="34" charset="0"/>
              </a:rPr>
              <a:t>. Support student understanding of complex fractions by comparing them to simple fractions. Include equivalent expressions for 2/(1/3), such as 2 ÷ 1/3.</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355706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286439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ategy &gt; Explo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&lt;Explore&gt;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8828"/>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7" name="Text Placeholder 6">
            <a:extLst>
              <a:ext uri="{FF2B5EF4-FFF2-40B4-BE49-F238E27FC236}">
                <a16:creationId xmlns:a16="http://schemas.microsoft.com/office/drawing/2014/main" id="{E75539B1-D676-1743-ACFB-23CDCB974800}"/>
              </a:ext>
            </a:extLst>
          </p:cNvPr>
          <p:cNvSpPr>
            <a:spLocks noGrp="1"/>
          </p:cNvSpPr>
          <p:nvPr>
            <p:ph type="body" sz="quarter" idx="16" hasCustomPrompt="1"/>
          </p:nvPr>
        </p:nvSpPr>
        <p:spPr>
          <a:xfrm>
            <a:off x="1758524"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pic>
        <p:nvPicPr>
          <p:cNvPr id="11" name="Picture 10">
            <a:extLst>
              <a:ext uri="{FF2B5EF4-FFF2-40B4-BE49-F238E27FC236}">
                <a16:creationId xmlns:a16="http://schemas.microsoft.com/office/drawing/2014/main" id="{92889487-2E6A-7BE0-C895-B216F007DA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Box 1">
            <a:extLst>
              <a:ext uri="{FF2B5EF4-FFF2-40B4-BE49-F238E27FC236}">
                <a16:creationId xmlns:a16="http://schemas.microsoft.com/office/drawing/2014/main" id="{BE3C024C-80C6-01E2-CC19-6C18E8C08CA1}"/>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90995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93654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48766C9-62C3-C2DA-B1D1-483CFEED44EF}"/>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C170F451-0533-7F5E-DB1E-C83AFB6CD93A}"/>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E1A92DCA-1C95-7112-61F4-EE41F155D3F6}"/>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0493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y It_Co-Craft Questions">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Co-Craft Questions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6959" y="5041900"/>
            <a:ext cx="2745741"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39306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Say It Another Way">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56259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2" name="Content Placeholder 2">
            <a:extLst>
              <a:ext uri="{FF2B5EF4-FFF2-40B4-BE49-F238E27FC236}">
                <a16:creationId xmlns:a16="http://schemas.microsoft.com/office/drawing/2014/main" id="{5F6A9AC4-290C-6E00-3CEF-4F5E8D1A7572}"/>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56107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ategy &gt; Develop">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&lt;Develop&gt;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7DA6B2D-5F8A-D170-6877-3BE337596A91}"/>
              </a:ext>
            </a:extLst>
          </p:cNvPr>
          <p:cNvSpPr>
            <a:spLocks noGrp="1"/>
          </p:cNvSpPr>
          <p:nvPr>
            <p:ph type="body" sz="quarter" idx="16" hasCustomPrompt="1"/>
          </p:nvPr>
        </p:nvSpPr>
        <p:spPr>
          <a:xfrm>
            <a:off x="1755648" y="2240280"/>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280A0D61-B81A-0FB3-6511-688B225D2D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1A38E1AD-27A9-AD1B-F385-69F1A1DD5624}"/>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6EF224D1-DA25-86A0-C19C-653E82E9A1CA}"/>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66289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78D8E1-AB1B-56F7-3B23-921BC732975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8" name="Text Placeholder 8">
            <a:extLst>
              <a:ext uri="{FF2B5EF4-FFF2-40B4-BE49-F238E27FC236}">
                <a16:creationId xmlns:a16="http://schemas.microsoft.com/office/drawing/2014/main" id="{492D5E3C-380F-6306-2FA0-BE0A3515E7ED}"/>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0" name="Text Placeholder 2">
            <a:extLst>
              <a:ext uri="{FF2B5EF4-FFF2-40B4-BE49-F238E27FC236}">
                <a16:creationId xmlns:a16="http://schemas.microsoft.com/office/drawing/2014/main" id="{8396EF97-4578-21BE-3047-DCE8FC60F34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4088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768870A-AE69-0753-2DE9-E67D22F8DE3B}"/>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27462047-5A7A-9C03-03A7-07A84D8191CE}"/>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677CACD3-0B31-721E-8003-06E4B42837E2}"/>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27337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C3BA90F9-2F59-78AE-AD6A-D77E27BFD3FE}"/>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5607FCF1-265C-DF6B-3E57-61BA87294AEC}"/>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AE9C667A-0477-D9D1-11C4-0A0D8C94723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E8BF982-6D5E-5B9D-ACEC-957EB39B3442}"/>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3" name="Text Placeholder 8">
            <a:extLst>
              <a:ext uri="{FF2B5EF4-FFF2-40B4-BE49-F238E27FC236}">
                <a16:creationId xmlns:a16="http://schemas.microsoft.com/office/drawing/2014/main" id="{0BD1F8AE-58A7-FBAA-1B13-DC6236786485}"/>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&lt;Solve and support your thinking&gt;</a:t>
            </a:r>
          </a:p>
        </p:txBody>
      </p:sp>
      <p:sp>
        <p:nvSpPr>
          <p:cNvPr id="14" name="Text Placeholder 2">
            <a:extLst>
              <a:ext uri="{FF2B5EF4-FFF2-40B4-BE49-F238E27FC236}">
                <a16:creationId xmlns:a16="http://schemas.microsoft.com/office/drawing/2014/main" id="{689A960E-1C0B-D86B-7B27-D18D55656B81}"/>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pic>
        <p:nvPicPr>
          <p:cNvPr id="4" name="Picture 3">
            <a:extLst>
              <a:ext uri="{FF2B5EF4-FFF2-40B4-BE49-F238E27FC236}">
                <a16:creationId xmlns:a16="http://schemas.microsoft.com/office/drawing/2014/main" id="{46514DBE-B8BD-9AD9-D65E-785CE52218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78" y="5787038"/>
            <a:ext cx="555266" cy="661233"/>
          </a:xfrm>
          <a:prstGeom prst="rect">
            <a:avLst/>
          </a:prstGeom>
        </p:spPr>
      </p:pic>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C7FFE7-091A-4B12-44AC-1BBD0F2D3C76}"/>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dirty="0"/>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82801"/>
            <a:ext cx="4965700" cy="544830"/>
          </a:xfrm>
          <a:prstGeom prst="roundRect">
            <a:avLst/>
          </a:prstGeom>
          <a:noFill/>
          <a:ln w="50800">
            <a:solidFill>
              <a:srgbClr val="E67325"/>
            </a:solidFill>
          </a:ln>
        </p:spPr>
        <p:txBody>
          <a:bodyPr wrap="square" lIns="182880" tIns="91440" rIns="182880" bIns="91440" anchor="ctr" anchorCtr="0">
            <a:spAutoFit/>
          </a:bodyPr>
          <a:lstStyle>
            <a:lvl1pPr marL="0" indent="0">
              <a:lnSpc>
                <a:spcPct val="100000"/>
              </a:lnSpc>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C3AB9E8-D5B1-7CE3-C4A9-783426D70EB1}"/>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dirty="0"/>
              <a:t>Discuss It</a:t>
            </a:r>
          </a:p>
        </p:txBody>
      </p:sp>
      <p:sp>
        <p:nvSpPr>
          <p:cNvPr id="8" name="Text Placeholder 8">
            <a:extLst>
              <a:ext uri="{FF2B5EF4-FFF2-40B4-BE49-F238E27FC236}">
                <a16:creationId xmlns:a16="http://schemas.microsoft.com/office/drawing/2014/main" id="{889606AE-7FFB-5321-8FEC-26E1EFE0AD7A}"/>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&lt;Compare class strategies&gt;</a:t>
            </a:r>
          </a:p>
        </p:txBody>
      </p:sp>
      <p:sp>
        <p:nvSpPr>
          <p:cNvPr id="12" name="Text Placeholder 2">
            <a:extLst>
              <a:ext uri="{FF2B5EF4-FFF2-40B4-BE49-F238E27FC236}">
                <a16:creationId xmlns:a16="http://schemas.microsoft.com/office/drawing/2014/main" id="{0F0CD5FD-99ED-164D-31D0-5F70F93999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dirty="0"/>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dirty="0"/>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53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37321" y="95877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22" name="Picture Placeholder 6">
            <a:extLst>
              <a:ext uri="{FF2B5EF4-FFF2-40B4-BE49-F238E27FC236}">
                <a16:creationId xmlns:a16="http://schemas.microsoft.com/office/drawing/2014/main" id="{9DCC5D08-6FB0-A734-3C5F-B6D30AB44519}"/>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dirty="0"/>
              <a:t>Connect It</a:t>
            </a:r>
          </a:p>
        </p:txBody>
      </p:sp>
      <p:sp>
        <p:nvSpPr>
          <p:cNvPr id="23" name="Text Placeholder 8">
            <a:extLst>
              <a:ext uri="{FF2B5EF4-FFF2-40B4-BE49-F238E27FC236}">
                <a16:creationId xmlns:a16="http://schemas.microsoft.com/office/drawing/2014/main" id="{A94B2FD3-129C-7C88-5B69-41820ECF1080}"/>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dirty="0"/>
              <a:t>#</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937610"/>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937610"/>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54325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54325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23049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23049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947445"/>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 Exit Ticket_Multiple Choic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2" name="Content Placeholder 3">
            <a:extLst>
              <a:ext uri="{FF2B5EF4-FFF2-40B4-BE49-F238E27FC236}">
                <a16:creationId xmlns:a16="http://schemas.microsoft.com/office/drawing/2014/main" id="{34DC0EFA-9701-4F21-D540-81812BAAF65E}"/>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 name="Content Placeholder 8">
            <a:extLst>
              <a:ext uri="{FF2B5EF4-FFF2-40B4-BE49-F238E27FC236}">
                <a16:creationId xmlns:a16="http://schemas.microsoft.com/office/drawing/2014/main" id="{985FE89C-00B4-78FB-DB9B-162246BD088C}"/>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2">
            <a:extLst>
              <a:ext uri="{FF2B5EF4-FFF2-40B4-BE49-F238E27FC236}">
                <a16:creationId xmlns:a16="http://schemas.microsoft.com/office/drawing/2014/main" id="{C75E8260-949B-B619-E912-99FF895CC057}"/>
              </a:ext>
            </a:extLst>
          </p:cNvPr>
          <p:cNvSpPr>
            <a:spLocks noGrp="1"/>
          </p:cNvSpPr>
          <p:nvPr>
            <p:ph type="body" sz="quarter" idx="30" hasCustomPrompt="1"/>
          </p:nvPr>
        </p:nvSpPr>
        <p:spPr>
          <a:xfrm>
            <a:off x="665938" y="27597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 name="Text Placeholder 29">
            <a:extLst>
              <a:ext uri="{FF2B5EF4-FFF2-40B4-BE49-F238E27FC236}">
                <a16:creationId xmlns:a16="http://schemas.microsoft.com/office/drawing/2014/main" id="{387D1C17-F2BD-D145-8648-47F0ACCDB623}"/>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7" name="Text Placeholder 2">
            <a:extLst>
              <a:ext uri="{FF2B5EF4-FFF2-40B4-BE49-F238E27FC236}">
                <a16:creationId xmlns:a16="http://schemas.microsoft.com/office/drawing/2014/main" id="{1F46A81E-F077-83EF-A787-3BC92FD069EA}"/>
              </a:ext>
            </a:extLst>
          </p:cNvPr>
          <p:cNvSpPr>
            <a:spLocks noGrp="1"/>
          </p:cNvSpPr>
          <p:nvPr>
            <p:ph type="body" sz="quarter" idx="31" hasCustomPrompt="1"/>
          </p:nvPr>
        </p:nvSpPr>
        <p:spPr>
          <a:xfrm>
            <a:off x="662377" y="326538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8" name="Text Placeholder 29">
            <a:extLst>
              <a:ext uri="{FF2B5EF4-FFF2-40B4-BE49-F238E27FC236}">
                <a16:creationId xmlns:a16="http://schemas.microsoft.com/office/drawing/2014/main" id="{4574023E-9389-A1DB-714D-8D856B84CB5D}"/>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9" name="Text Placeholder 2">
            <a:extLst>
              <a:ext uri="{FF2B5EF4-FFF2-40B4-BE49-F238E27FC236}">
                <a16:creationId xmlns:a16="http://schemas.microsoft.com/office/drawing/2014/main" id="{20A726DC-D658-B271-CE76-025CAF90A04F}"/>
              </a:ext>
            </a:extLst>
          </p:cNvPr>
          <p:cNvSpPr>
            <a:spLocks noGrp="1"/>
          </p:cNvSpPr>
          <p:nvPr>
            <p:ph type="body" sz="quarter" idx="32" hasCustomPrompt="1"/>
          </p:nvPr>
        </p:nvSpPr>
        <p:spPr>
          <a:xfrm>
            <a:off x="662377" y="377946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3" name="Text Placeholder 29">
            <a:extLst>
              <a:ext uri="{FF2B5EF4-FFF2-40B4-BE49-F238E27FC236}">
                <a16:creationId xmlns:a16="http://schemas.microsoft.com/office/drawing/2014/main" id="{F5EC45C8-FA16-A5ED-4BAE-97FD8F5A4C23}"/>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14" name="Text Placeholder 2">
            <a:extLst>
              <a:ext uri="{FF2B5EF4-FFF2-40B4-BE49-F238E27FC236}">
                <a16:creationId xmlns:a16="http://schemas.microsoft.com/office/drawing/2014/main" id="{F53EFCE4-0AA3-34AE-0E6F-AA50B056B6DC}"/>
              </a:ext>
            </a:extLst>
          </p:cNvPr>
          <p:cNvSpPr>
            <a:spLocks noGrp="1"/>
          </p:cNvSpPr>
          <p:nvPr>
            <p:ph type="body" sz="quarter" idx="33" hasCustomPrompt="1"/>
          </p:nvPr>
        </p:nvSpPr>
        <p:spPr>
          <a:xfrm>
            <a:off x="662377" y="431198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5" name="Text Placeholder 29">
            <a:extLst>
              <a:ext uri="{FF2B5EF4-FFF2-40B4-BE49-F238E27FC236}">
                <a16:creationId xmlns:a16="http://schemas.microsoft.com/office/drawing/2014/main" id="{2A297165-1A69-30D9-3229-E18258B2FFBA}"/>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6" name="Text Placeholder 2">
            <a:extLst>
              <a:ext uri="{FF2B5EF4-FFF2-40B4-BE49-F238E27FC236}">
                <a16:creationId xmlns:a16="http://schemas.microsoft.com/office/drawing/2014/main" id="{74823DAF-AFA9-86BF-4432-DA3D18ABF448}"/>
              </a:ext>
            </a:extLst>
          </p:cNvPr>
          <p:cNvSpPr>
            <a:spLocks noGrp="1"/>
          </p:cNvSpPr>
          <p:nvPr>
            <p:ph type="body" sz="quarter" idx="34" hasCustomPrompt="1"/>
          </p:nvPr>
        </p:nvSpPr>
        <p:spPr>
          <a:xfrm>
            <a:off x="662376" y="48541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7" name="Text Placeholder 29">
            <a:extLst>
              <a:ext uri="{FF2B5EF4-FFF2-40B4-BE49-F238E27FC236}">
                <a16:creationId xmlns:a16="http://schemas.microsoft.com/office/drawing/2014/main" id="{8D4070D2-98BE-21A4-CA2D-7B71ED6FF6BD}"/>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52498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ategy &gt; Refin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a:t>SESSION </a:t>
            </a:r>
            <a:r>
              <a:rPr lang="en-US" dirty="0"/>
              <a:t>&lt;x&gt;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&lt;Refine&gt;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83541D2-FE53-A257-4FFF-9818E30E3661}"/>
              </a:ext>
            </a:extLst>
          </p:cNvPr>
          <p:cNvSpPr>
            <a:spLocks noGrp="1"/>
          </p:cNvSpPr>
          <p:nvPr>
            <p:ph type="body" sz="quarter" idx="16" hasCustomPrompt="1"/>
          </p:nvPr>
        </p:nvSpPr>
        <p:spPr>
          <a:xfrm>
            <a:off x="1755648"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B420FCC3-2E68-8070-EDBD-2A4868E1D7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B6DAE74A-40FA-1046-FAAD-7F4D378FE533}"/>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D672E492-D760-6229-8D2C-DF345FDCD97F}"/>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1233869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839622" cy="411162"/>
          </a:xfrm>
          <a:prstGeom prst="rect">
            <a:avLst/>
          </a:prstGeom>
        </p:spPr>
        <p:txBody>
          <a:bodyPr/>
          <a:lstStyle>
            <a:lvl1pPr marL="0" indent="0">
              <a:buNone/>
              <a:defRPr sz="2400" b="1">
                <a:solidFill>
                  <a:srgbClr val="388ACA"/>
                </a:solidFill>
              </a:defRPr>
            </a:lvl1pPr>
          </a:lstStyle>
          <a:p>
            <a:pPr lvl="0"/>
            <a:r>
              <a:rPr lang="en-US" dirty="0"/>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F8D3A-BBF9-ED7E-5D01-F69FC90ABC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745" y="848483"/>
            <a:ext cx="7339915" cy="5701541"/>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80968" y="361843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a:t>&lt;vocab term&gt;</a:t>
            </a:r>
          </a:p>
        </p:txBody>
      </p:sp>
      <p:sp>
        <p:nvSpPr>
          <p:cNvPr id="14" name="Text Placeholder 6">
            <a:extLst>
              <a:ext uri="{FF2B5EF4-FFF2-40B4-BE49-F238E27FC236}">
                <a16:creationId xmlns:a16="http://schemas.microsoft.com/office/drawing/2014/main" id="{AB3311CB-9C5B-5037-7B99-84E31BB248F0}"/>
              </a:ext>
            </a:extLst>
          </p:cNvPr>
          <p:cNvSpPr>
            <a:spLocks noGrp="1"/>
          </p:cNvSpPr>
          <p:nvPr>
            <p:ph type="body" sz="quarter" idx="19" hasCustomPrompt="1"/>
          </p:nvPr>
        </p:nvSpPr>
        <p:spPr>
          <a:xfrm>
            <a:off x="1063061" y="1493923"/>
            <a:ext cx="1357106" cy="379412"/>
          </a:xfrm>
        </p:spPr>
        <p:txBody>
          <a:bodyPr>
            <a:normAutofit/>
          </a:bodyPr>
          <a:lstStyle>
            <a:lvl1pPr marL="0" indent="0">
              <a:buNone/>
              <a:defRPr sz="1800"/>
            </a:lvl1pPr>
          </a:lstStyle>
          <a:p>
            <a:pPr lvl="0"/>
            <a:r>
              <a:rPr lang="en-US" dirty="0"/>
              <a:t>&lt;Examples&gt;</a:t>
            </a:r>
          </a:p>
        </p:txBody>
      </p:sp>
      <p:sp>
        <p:nvSpPr>
          <p:cNvPr id="15" name="Text Placeholder 6">
            <a:extLst>
              <a:ext uri="{FF2B5EF4-FFF2-40B4-BE49-F238E27FC236}">
                <a16:creationId xmlns:a16="http://schemas.microsoft.com/office/drawing/2014/main" id="{67D4DDA4-A9EB-652A-5802-9F4C605F29C6}"/>
              </a:ext>
            </a:extLst>
          </p:cNvPr>
          <p:cNvSpPr>
            <a:spLocks noGrp="1"/>
          </p:cNvSpPr>
          <p:nvPr>
            <p:ph type="body" sz="quarter" idx="28" hasCustomPrompt="1"/>
          </p:nvPr>
        </p:nvSpPr>
        <p:spPr>
          <a:xfrm>
            <a:off x="3496545" y="967363"/>
            <a:ext cx="1357106"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A988FC60-4C14-FECB-E1B9-62CB048777A8}"/>
              </a:ext>
            </a:extLst>
          </p:cNvPr>
          <p:cNvSpPr>
            <a:spLocks noGrp="1"/>
          </p:cNvSpPr>
          <p:nvPr>
            <p:ph type="body" sz="quarter" idx="29" hasCustomPrompt="1"/>
          </p:nvPr>
        </p:nvSpPr>
        <p:spPr>
          <a:xfrm>
            <a:off x="5905060" y="1503755"/>
            <a:ext cx="1357106" cy="379412"/>
          </a:xfrm>
        </p:spPr>
        <p:txBody>
          <a:bodyPr>
            <a:normAutofit/>
          </a:bodyPr>
          <a:lstStyle>
            <a:lvl1pPr marL="0" indent="0">
              <a:buNone/>
              <a:defRPr sz="1800"/>
            </a:lvl1pPr>
          </a:lstStyle>
          <a:p>
            <a:pPr lvl="0"/>
            <a:r>
              <a:rPr lang="en-US" dirty="0"/>
              <a:t>&lt;Examples&gt;</a:t>
            </a:r>
          </a:p>
        </p:txBody>
      </p:sp>
      <p:sp>
        <p:nvSpPr>
          <p:cNvPr id="17" name="Text Placeholder 6">
            <a:extLst>
              <a:ext uri="{FF2B5EF4-FFF2-40B4-BE49-F238E27FC236}">
                <a16:creationId xmlns:a16="http://schemas.microsoft.com/office/drawing/2014/main" id="{2915DC70-4966-4C20-4E80-D4C6F8F78050}"/>
              </a:ext>
            </a:extLst>
          </p:cNvPr>
          <p:cNvSpPr>
            <a:spLocks noGrp="1"/>
          </p:cNvSpPr>
          <p:nvPr>
            <p:ph type="body" sz="quarter" idx="30" hasCustomPrompt="1"/>
          </p:nvPr>
        </p:nvSpPr>
        <p:spPr>
          <a:xfrm>
            <a:off x="1072893" y="3832267"/>
            <a:ext cx="1357106" cy="379412"/>
          </a:xfrm>
        </p:spPr>
        <p:txBody>
          <a:bodyPr>
            <a:normAutofit/>
          </a:bodyPr>
          <a:lstStyle>
            <a:lvl1pPr marL="0" indent="0">
              <a:buNone/>
              <a:defRPr sz="1800"/>
            </a:lvl1pPr>
          </a:lstStyle>
          <a:p>
            <a:pPr lvl="0"/>
            <a:r>
              <a:rPr lang="en-US" dirty="0"/>
              <a:t>&lt;Examples&gt;</a:t>
            </a:r>
          </a:p>
        </p:txBody>
      </p:sp>
      <p:sp>
        <p:nvSpPr>
          <p:cNvPr id="18" name="Text Placeholder 6">
            <a:extLst>
              <a:ext uri="{FF2B5EF4-FFF2-40B4-BE49-F238E27FC236}">
                <a16:creationId xmlns:a16="http://schemas.microsoft.com/office/drawing/2014/main" id="{8A694F5B-1818-08E1-5001-30E685A9811E}"/>
              </a:ext>
            </a:extLst>
          </p:cNvPr>
          <p:cNvSpPr>
            <a:spLocks noGrp="1"/>
          </p:cNvSpPr>
          <p:nvPr>
            <p:ph type="body" sz="quarter" idx="31" hasCustomPrompt="1"/>
          </p:nvPr>
        </p:nvSpPr>
        <p:spPr>
          <a:xfrm>
            <a:off x="3486713" y="4407454"/>
            <a:ext cx="1357106" cy="379412"/>
          </a:xfrm>
        </p:spPr>
        <p:txBody>
          <a:bodyPr>
            <a:normAutofit/>
          </a:bodyPr>
          <a:lstStyle>
            <a:lvl1pPr marL="0" indent="0">
              <a:buNone/>
              <a:defRPr sz="1800"/>
            </a:lvl1pPr>
          </a:lstStyle>
          <a:p>
            <a:pPr lvl="0"/>
            <a:r>
              <a:rPr lang="en-US" dirty="0"/>
              <a:t>&lt;Examples&gt;</a:t>
            </a:r>
          </a:p>
        </p:txBody>
      </p:sp>
      <p:sp>
        <p:nvSpPr>
          <p:cNvPr id="19" name="Text Placeholder 6">
            <a:extLst>
              <a:ext uri="{FF2B5EF4-FFF2-40B4-BE49-F238E27FC236}">
                <a16:creationId xmlns:a16="http://schemas.microsoft.com/office/drawing/2014/main" id="{977BC13B-8C87-7C9F-8443-9D102242E18C}"/>
              </a:ext>
            </a:extLst>
          </p:cNvPr>
          <p:cNvSpPr>
            <a:spLocks noGrp="1"/>
          </p:cNvSpPr>
          <p:nvPr>
            <p:ph type="body" sz="quarter" idx="32" hasCustomPrompt="1"/>
          </p:nvPr>
        </p:nvSpPr>
        <p:spPr>
          <a:xfrm>
            <a:off x="5908670" y="3822435"/>
            <a:ext cx="1357106" cy="379412"/>
          </a:xfrm>
        </p:spPr>
        <p:txBody>
          <a:bodyPr>
            <a:normAutofit/>
          </a:bodyPr>
          <a:lstStyle>
            <a:lvl1pPr marL="0" indent="0">
              <a:buNone/>
              <a:defRPr sz="1800"/>
            </a:lvl1pPr>
          </a:lstStyle>
          <a:p>
            <a:pPr lvl="0"/>
            <a:r>
              <a:rPr lang="en-US" dirty="0"/>
              <a:t>&lt;Examples&gt;</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D2CF8-4E11-27C3-4034-2C5D596348A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500" y="857356"/>
            <a:ext cx="7463000" cy="5692669"/>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79106"/>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dirty="0"/>
              <a:t>&lt;vocab term&gt;</a:t>
            </a:r>
          </a:p>
        </p:txBody>
      </p:sp>
      <p:sp>
        <p:nvSpPr>
          <p:cNvPr id="7" name="Text Placeholder 6">
            <a:extLst>
              <a:ext uri="{FF2B5EF4-FFF2-40B4-BE49-F238E27FC236}">
                <a16:creationId xmlns:a16="http://schemas.microsoft.com/office/drawing/2014/main" id="{68CC1430-1402-1A15-465A-AB5CFEE2B43F}"/>
              </a:ext>
            </a:extLst>
          </p:cNvPr>
          <p:cNvSpPr>
            <a:spLocks noGrp="1"/>
          </p:cNvSpPr>
          <p:nvPr>
            <p:ph type="body" sz="quarter" idx="17" hasCustomPrompt="1"/>
          </p:nvPr>
        </p:nvSpPr>
        <p:spPr>
          <a:xfrm>
            <a:off x="914146" y="928381"/>
            <a:ext cx="2291172" cy="379412"/>
          </a:xfrm>
        </p:spPr>
        <p:txBody>
          <a:bodyPr>
            <a:normAutofit/>
          </a:bodyPr>
          <a:lstStyle>
            <a:lvl1pPr marL="0" indent="0">
              <a:buNone/>
              <a:defRPr sz="1800"/>
            </a:lvl1pPr>
          </a:lstStyle>
          <a:p>
            <a:pPr lvl="0"/>
            <a:r>
              <a:rPr lang="en-US" dirty="0"/>
              <a:t>&lt;In My Own Words&gt;</a:t>
            </a:r>
          </a:p>
        </p:txBody>
      </p:sp>
      <p:sp>
        <p:nvSpPr>
          <p:cNvPr id="14" name="Text Placeholder 6">
            <a:extLst>
              <a:ext uri="{FF2B5EF4-FFF2-40B4-BE49-F238E27FC236}">
                <a16:creationId xmlns:a16="http://schemas.microsoft.com/office/drawing/2014/main" id="{A32E9E05-CA54-CC53-E184-8F016F0519F1}"/>
              </a:ext>
            </a:extLst>
          </p:cNvPr>
          <p:cNvSpPr>
            <a:spLocks noGrp="1"/>
          </p:cNvSpPr>
          <p:nvPr>
            <p:ph type="body" sz="quarter" idx="18" hasCustomPrompt="1"/>
          </p:nvPr>
        </p:nvSpPr>
        <p:spPr>
          <a:xfrm>
            <a:off x="4694260" y="938400"/>
            <a:ext cx="2291172" cy="379412"/>
          </a:xfrm>
        </p:spPr>
        <p:txBody>
          <a:bodyPr>
            <a:normAutofit/>
          </a:bodyPr>
          <a:lstStyle>
            <a:lvl1pPr marL="0" indent="0">
              <a:buNone/>
              <a:defRPr sz="1800"/>
            </a:lvl1pPr>
          </a:lstStyle>
          <a:p>
            <a:pPr lvl="0"/>
            <a:r>
              <a:rPr lang="en-US" dirty="0"/>
              <a:t>&lt;My Illustrations/What I Know About It&gt;</a:t>
            </a:r>
          </a:p>
        </p:txBody>
      </p:sp>
      <p:sp>
        <p:nvSpPr>
          <p:cNvPr id="15" name="Text Placeholder 6">
            <a:extLst>
              <a:ext uri="{FF2B5EF4-FFF2-40B4-BE49-F238E27FC236}">
                <a16:creationId xmlns:a16="http://schemas.microsoft.com/office/drawing/2014/main" id="{2E3CAD00-A9DC-81C9-283D-57A8AE4931CB}"/>
              </a:ext>
            </a:extLst>
          </p:cNvPr>
          <p:cNvSpPr>
            <a:spLocks noGrp="1"/>
          </p:cNvSpPr>
          <p:nvPr>
            <p:ph type="body" sz="quarter" idx="19" hasCustomPrompt="1"/>
          </p:nvPr>
        </p:nvSpPr>
        <p:spPr>
          <a:xfrm>
            <a:off x="914146" y="4355110"/>
            <a:ext cx="2291172"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D4DC21C7-CDBD-E89D-1EBA-276AFC0920A5}"/>
              </a:ext>
            </a:extLst>
          </p:cNvPr>
          <p:cNvSpPr>
            <a:spLocks noGrp="1"/>
          </p:cNvSpPr>
          <p:nvPr>
            <p:ph type="body" sz="quarter" idx="20" hasCustomPrompt="1"/>
          </p:nvPr>
        </p:nvSpPr>
        <p:spPr>
          <a:xfrm>
            <a:off x="4694260" y="4355110"/>
            <a:ext cx="2291172" cy="379412"/>
          </a:xfrm>
        </p:spPr>
        <p:txBody>
          <a:bodyPr>
            <a:normAutofit/>
          </a:bodyPr>
          <a:lstStyle>
            <a:lvl1pPr marL="0" indent="0">
              <a:buNone/>
              <a:defRPr sz="1800"/>
            </a:lvl1pPr>
          </a:lstStyle>
          <a:p>
            <a:pPr lvl="0"/>
            <a:r>
              <a:rPr lang="en-US" dirty="0"/>
              <a:t>&lt;Examples/Non-Examples&gt;</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DC826-A457-7E18-945F-BBABD588E28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83" y="873512"/>
            <a:ext cx="7337245" cy="5676513"/>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599457" y="355184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dirty="0"/>
              <a:t>&lt;vocab term&gt;</a:t>
            </a:r>
          </a:p>
        </p:txBody>
      </p:sp>
      <p:sp>
        <p:nvSpPr>
          <p:cNvPr id="13" name="Text Placeholder 6">
            <a:extLst>
              <a:ext uri="{FF2B5EF4-FFF2-40B4-BE49-F238E27FC236}">
                <a16:creationId xmlns:a16="http://schemas.microsoft.com/office/drawing/2014/main" id="{50910E25-A104-7502-7267-2917418E4E39}"/>
              </a:ext>
            </a:extLst>
          </p:cNvPr>
          <p:cNvSpPr>
            <a:spLocks noGrp="1"/>
          </p:cNvSpPr>
          <p:nvPr>
            <p:ph type="body" sz="quarter" idx="17" hasCustomPrompt="1"/>
          </p:nvPr>
        </p:nvSpPr>
        <p:spPr>
          <a:xfrm>
            <a:off x="884650" y="977541"/>
            <a:ext cx="2291172" cy="379412"/>
          </a:xfrm>
        </p:spPr>
        <p:txBody>
          <a:bodyPr>
            <a:normAutofit/>
          </a:bodyPr>
          <a:lstStyle>
            <a:lvl1pPr marL="0" indent="0">
              <a:buNone/>
              <a:defRPr sz="1800"/>
            </a:lvl1pPr>
          </a:lstStyle>
          <a:p>
            <a:pPr lvl="0"/>
            <a:r>
              <a:rPr lang="en-US" dirty="0"/>
              <a:t>&lt;In My Own Words&gt;</a:t>
            </a:r>
          </a:p>
        </p:txBody>
      </p:sp>
      <p:sp>
        <p:nvSpPr>
          <p:cNvPr id="14" name="Text Placeholder 6">
            <a:extLst>
              <a:ext uri="{FF2B5EF4-FFF2-40B4-BE49-F238E27FC236}">
                <a16:creationId xmlns:a16="http://schemas.microsoft.com/office/drawing/2014/main" id="{C7B171FC-87C1-6978-A230-5BCCD223B533}"/>
              </a:ext>
            </a:extLst>
          </p:cNvPr>
          <p:cNvSpPr>
            <a:spLocks noGrp="1"/>
          </p:cNvSpPr>
          <p:nvPr>
            <p:ph type="body" sz="quarter" idx="18" hasCustomPrompt="1"/>
          </p:nvPr>
        </p:nvSpPr>
        <p:spPr>
          <a:xfrm>
            <a:off x="4615604" y="987560"/>
            <a:ext cx="2291172" cy="379412"/>
          </a:xfrm>
        </p:spPr>
        <p:txBody>
          <a:bodyPr>
            <a:normAutofit/>
          </a:bodyPr>
          <a:lstStyle>
            <a:lvl1pPr marL="0" indent="0">
              <a:buNone/>
              <a:defRPr sz="1800"/>
            </a:lvl1pPr>
          </a:lstStyle>
          <a:p>
            <a:pPr lvl="0"/>
            <a:r>
              <a:rPr lang="en-US" dirty="0"/>
              <a:t>&lt;My Illustrations/What I Know About It&gt;</a:t>
            </a:r>
          </a:p>
        </p:txBody>
      </p:sp>
      <p:sp>
        <p:nvSpPr>
          <p:cNvPr id="15" name="Text Placeholder 6">
            <a:extLst>
              <a:ext uri="{FF2B5EF4-FFF2-40B4-BE49-F238E27FC236}">
                <a16:creationId xmlns:a16="http://schemas.microsoft.com/office/drawing/2014/main" id="{579A4E2A-1784-3143-1F2F-33B53096E35D}"/>
              </a:ext>
            </a:extLst>
          </p:cNvPr>
          <p:cNvSpPr>
            <a:spLocks noGrp="1"/>
          </p:cNvSpPr>
          <p:nvPr>
            <p:ph type="body" sz="quarter" idx="19" hasCustomPrompt="1"/>
          </p:nvPr>
        </p:nvSpPr>
        <p:spPr>
          <a:xfrm>
            <a:off x="914146" y="4355110"/>
            <a:ext cx="1357106"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03A17C9C-3463-DCD0-E01C-2FB78DB6987C}"/>
              </a:ext>
            </a:extLst>
          </p:cNvPr>
          <p:cNvSpPr>
            <a:spLocks noGrp="1"/>
          </p:cNvSpPr>
          <p:nvPr>
            <p:ph type="body" sz="quarter" idx="20" hasCustomPrompt="1"/>
          </p:nvPr>
        </p:nvSpPr>
        <p:spPr>
          <a:xfrm>
            <a:off x="3357462" y="4355110"/>
            <a:ext cx="1357106" cy="379412"/>
          </a:xfrm>
        </p:spPr>
        <p:txBody>
          <a:bodyPr>
            <a:normAutofit/>
          </a:bodyPr>
          <a:lstStyle>
            <a:lvl1pPr marL="0" indent="0">
              <a:buNone/>
              <a:defRPr sz="1800"/>
            </a:lvl1pPr>
          </a:lstStyle>
          <a:p>
            <a:pPr lvl="0"/>
            <a:r>
              <a:rPr lang="en-US" dirty="0"/>
              <a:t>&lt;Examples&gt;</a:t>
            </a:r>
          </a:p>
        </p:txBody>
      </p:sp>
      <p:sp>
        <p:nvSpPr>
          <p:cNvPr id="17" name="Text Placeholder 6">
            <a:extLst>
              <a:ext uri="{FF2B5EF4-FFF2-40B4-BE49-F238E27FC236}">
                <a16:creationId xmlns:a16="http://schemas.microsoft.com/office/drawing/2014/main" id="{EE8E0CCB-EF70-B2F4-3030-130332917B0A}"/>
              </a:ext>
            </a:extLst>
          </p:cNvPr>
          <p:cNvSpPr>
            <a:spLocks noGrp="1"/>
          </p:cNvSpPr>
          <p:nvPr>
            <p:ph type="body" sz="quarter" idx="21" hasCustomPrompt="1"/>
          </p:nvPr>
        </p:nvSpPr>
        <p:spPr>
          <a:xfrm>
            <a:off x="5820442" y="4355110"/>
            <a:ext cx="1357106" cy="379412"/>
          </a:xfrm>
        </p:spPr>
        <p:txBody>
          <a:bodyPr>
            <a:normAutofit/>
          </a:bodyPr>
          <a:lstStyle>
            <a:lvl1pPr marL="0" indent="0">
              <a:buNone/>
              <a:defRPr sz="1800"/>
            </a:lvl1pPr>
          </a:lstStyle>
          <a:p>
            <a:pPr lvl="0"/>
            <a:r>
              <a:rPr lang="en-US" dirty="0"/>
              <a:t>&lt;Examples&gt;</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1" name="Text Placeholder 2">
            <a:extLst>
              <a:ext uri="{FF2B5EF4-FFF2-40B4-BE49-F238E27FC236}">
                <a16:creationId xmlns:a16="http://schemas.microsoft.com/office/drawing/2014/main" id="{C9122EE2-83A0-F02F-39ED-CF143EDE628F}"/>
              </a:ext>
            </a:extLst>
          </p:cNvPr>
          <p:cNvSpPr>
            <a:spLocks noGrp="1"/>
          </p:cNvSpPr>
          <p:nvPr>
            <p:ph type="body" sz="quarter" idx="28" hasCustomPrompt="1"/>
          </p:nvPr>
        </p:nvSpPr>
        <p:spPr>
          <a:xfrm>
            <a:off x="427881" y="188867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13" name="Text Placeholder 2">
            <a:extLst>
              <a:ext uri="{FF2B5EF4-FFF2-40B4-BE49-F238E27FC236}">
                <a16:creationId xmlns:a16="http://schemas.microsoft.com/office/drawing/2014/main" id="{EC658950-F168-DD5F-821F-AD8E0F1CD55D}"/>
              </a:ext>
            </a:extLst>
          </p:cNvPr>
          <p:cNvSpPr>
            <a:spLocks noGrp="1"/>
          </p:cNvSpPr>
          <p:nvPr>
            <p:ph type="body" sz="quarter" idx="29" hasCustomPrompt="1"/>
          </p:nvPr>
        </p:nvSpPr>
        <p:spPr>
          <a:xfrm>
            <a:off x="1828976" y="1888675"/>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16" name="Text Placeholder 2">
            <a:extLst>
              <a:ext uri="{FF2B5EF4-FFF2-40B4-BE49-F238E27FC236}">
                <a16:creationId xmlns:a16="http://schemas.microsoft.com/office/drawing/2014/main" id="{FD5E1806-37DF-3AE0-B189-ECDFF495F9CF}"/>
              </a:ext>
            </a:extLst>
          </p:cNvPr>
          <p:cNvSpPr>
            <a:spLocks noGrp="1"/>
          </p:cNvSpPr>
          <p:nvPr>
            <p:ph type="body" sz="quarter" idx="30" hasCustomPrompt="1"/>
          </p:nvPr>
        </p:nvSpPr>
        <p:spPr>
          <a:xfrm>
            <a:off x="5256572" y="1888675"/>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2" name="Text Placeholder 2">
            <a:extLst>
              <a:ext uri="{FF2B5EF4-FFF2-40B4-BE49-F238E27FC236}">
                <a16:creationId xmlns:a16="http://schemas.microsoft.com/office/drawing/2014/main" id="{8229AC8A-0C89-3A26-F808-4CEA30B30D99}"/>
              </a:ext>
            </a:extLst>
          </p:cNvPr>
          <p:cNvSpPr>
            <a:spLocks noGrp="1"/>
          </p:cNvSpPr>
          <p:nvPr>
            <p:ph type="body" sz="quarter" idx="28" hasCustomPrompt="1"/>
          </p:nvPr>
        </p:nvSpPr>
        <p:spPr>
          <a:xfrm>
            <a:off x="883337"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19" name="Text Placeholder 2">
            <a:extLst>
              <a:ext uri="{FF2B5EF4-FFF2-40B4-BE49-F238E27FC236}">
                <a16:creationId xmlns:a16="http://schemas.microsoft.com/office/drawing/2014/main" id="{9E1EEF4A-3920-62EA-C2C6-3DFEBEB79462}"/>
              </a:ext>
            </a:extLst>
          </p:cNvPr>
          <p:cNvSpPr>
            <a:spLocks noGrp="1"/>
          </p:cNvSpPr>
          <p:nvPr>
            <p:ph type="body" sz="quarter" idx="29" hasCustomPrompt="1"/>
          </p:nvPr>
        </p:nvSpPr>
        <p:spPr>
          <a:xfrm>
            <a:off x="2726885"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0" name="Text Placeholder 2">
            <a:extLst>
              <a:ext uri="{FF2B5EF4-FFF2-40B4-BE49-F238E27FC236}">
                <a16:creationId xmlns:a16="http://schemas.microsoft.com/office/drawing/2014/main" id="{83E22B86-8C93-5281-EE6F-2B3051ECC123}"/>
              </a:ext>
            </a:extLst>
          </p:cNvPr>
          <p:cNvSpPr>
            <a:spLocks noGrp="1"/>
          </p:cNvSpPr>
          <p:nvPr>
            <p:ph type="body" sz="quarter" idx="30" hasCustomPrompt="1"/>
          </p:nvPr>
        </p:nvSpPr>
        <p:spPr>
          <a:xfrm>
            <a:off x="5928334"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&lt;vocab&gt;</a:t>
            </a:r>
            <a:endParaRPr lang="en-US" dirty="0"/>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9" name="Text Placeholder 2">
            <a:extLst>
              <a:ext uri="{FF2B5EF4-FFF2-40B4-BE49-F238E27FC236}">
                <a16:creationId xmlns:a16="http://schemas.microsoft.com/office/drawing/2014/main" id="{6AB70CAF-F9C8-0B03-D64D-5A8E2D945388}"/>
              </a:ext>
            </a:extLst>
          </p:cNvPr>
          <p:cNvSpPr>
            <a:spLocks noGrp="1"/>
          </p:cNvSpPr>
          <p:nvPr>
            <p:ph type="body" sz="quarter" idx="29" hasCustomPrompt="1"/>
          </p:nvPr>
        </p:nvSpPr>
        <p:spPr>
          <a:xfrm>
            <a:off x="1001326"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0" name="Text Placeholder 2">
            <a:extLst>
              <a:ext uri="{FF2B5EF4-FFF2-40B4-BE49-F238E27FC236}">
                <a16:creationId xmlns:a16="http://schemas.microsoft.com/office/drawing/2014/main" id="{DB2675D3-4BA0-9480-E17C-0EB12F41E4A8}"/>
              </a:ext>
            </a:extLst>
          </p:cNvPr>
          <p:cNvSpPr>
            <a:spLocks noGrp="1"/>
          </p:cNvSpPr>
          <p:nvPr>
            <p:ph type="body" sz="quarter" idx="30" hasCustomPrompt="1"/>
          </p:nvPr>
        </p:nvSpPr>
        <p:spPr>
          <a:xfrm>
            <a:off x="3297157"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1" name="Text Placeholder 2">
            <a:extLst>
              <a:ext uri="{FF2B5EF4-FFF2-40B4-BE49-F238E27FC236}">
                <a16:creationId xmlns:a16="http://schemas.microsoft.com/office/drawing/2014/main" id="{24220250-2BB5-63FF-D844-8242E735BBBE}"/>
              </a:ext>
            </a:extLst>
          </p:cNvPr>
          <p:cNvSpPr>
            <a:spLocks noGrp="1"/>
          </p:cNvSpPr>
          <p:nvPr>
            <p:ph type="body" sz="quarter" idx="31" hasCustomPrompt="1"/>
          </p:nvPr>
        </p:nvSpPr>
        <p:spPr>
          <a:xfrm>
            <a:off x="6164308"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0" name="Text Placeholder 2">
            <a:extLst>
              <a:ext uri="{FF2B5EF4-FFF2-40B4-BE49-F238E27FC236}">
                <a16:creationId xmlns:a16="http://schemas.microsoft.com/office/drawing/2014/main" id="{2648FB70-CFF5-6E2D-B828-D88B13A33277}"/>
              </a:ext>
            </a:extLst>
          </p:cNvPr>
          <p:cNvSpPr>
            <a:spLocks noGrp="1"/>
          </p:cNvSpPr>
          <p:nvPr>
            <p:ph type="body" sz="quarter" idx="30" hasCustomPrompt="1"/>
          </p:nvPr>
        </p:nvSpPr>
        <p:spPr>
          <a:xfrm>
            <a:off x="824345" y="1088809"/>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1" name="Text Placeholder 2">
            <a:extLst>
              <a:ext uri="{FF2B5EF4-FFF2-40B4-BE49-F238E27FC236}">
                <a16:creationId xmlns:a16="http://schemas.microsoft.com/office/drawing/2014/main" id="{B28D664B-C23E-3E2F-E519-314FB4278B38}"/>
              </a:ext>
            </a:extLst>
          </p:cNvPr>
          <p:cNvSpPr>
            <a:spLocks noGrp="1"/>
          </p:cNvSpPr>
          <p:nvPr>
            <p:ph type="body" sz="quarter" idx="31" hasCustomPrompt="1"/>
          </p:nvPr>
        </p:nvSpPr>
        <p:spPr>
          <a:xfrm>
            <a:off x="3788771" y="1088809"/>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2" name="Text Placeholder 2">
            <a:extLst>
              <a:ext uri="{FF2B5EF4-FFF2-40B4-BE49-F238E27FC236}">
                <a16:creationId xmlns:a16="http://schemas.microsoft.com/office/drawing/2014/main" id="{B4686A68-CA69-B05E-BB8A-C34B503AB70F}"/>
              </a:ext>
            </a:extLst>
          </p:cNvPr>
          <p:cNvSpPr>
            <a:spLocks noGrp="1"/>
          </p:cNvSpPr>
          <p:nvPr>
            <p:ph type="body" sz="quarter" idx="32" hasCustomPrompt="1"/>
          </p:nvPr>
        </p:nvSpPr>
        <p:spPr>
          <a:xfrm>
            <a:off x="6449442" y="1088809"/>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1" name="Text Placeholder 2">
            <a:extLst>
              <a:ext uri="{FF2B5EF4-FFF2-40B4-BE49-F238E27FC236}">
                <a16:creationId xmlns:a16="http://schemas.microsoft.com/office/drawing/2014/main" id="{9169F970-135C-DA79-3B3B-6B1EA52B6F4F}"/>
              </a:ext>
            </a:extLst>
          </p:cNvPr>
          <p:cNvSpPr>
            <a:spLocks noGrp="1"/>
          </p:cNvSpPr>
          <p:nvPr>
            <p:ph type="body" sz="quarter" idx="31" hasCustomPrompt="1"/>
          </p:nvPr>
        </p:nvSpPr>
        <p:spPr>
          <a:xfrm>
            <a:off x="863673" y="107897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2" name="Text Placeholder 2">
            <a:extLst>
              <a:ext uri="{FF2B5EF4-FFF2-40B4-BE49-F238E27FC236}">
                <a16:creationId xmlns:a16="http://schemas.microsoft.com/office/drawing/2014/main" id="{BE41862A-CA44-EAC4-C325-78F1B947F576}"/>
              </a:ext>
            </a:extLst>
          </p:cNvPr>
          <p:cNvSpPr>
            <a:spLocks noGrp="1"/>
          </p:cNvSpPr>
          <p:nvPr>
            <p:ph type="body" sz="quarter" idx="32" hasCustomPrompt="1"/>
          </p:nvPr>
        </p:nvSpPr>
        <p:spPr>
          <a:xfrm>
            <a:off x="3434809" y="107897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3" name="Text Placeholder 2">
            <a:extLst>
              <a:ext uri="{FF2B5EF4-FFF2-40B4-BE49-F238E27FC236}">
                <a16:creationId xmlns:a16="http://schemas.microsoft.com/office/drawing/2014/main" id="{B1F9093C-6CD6-06D5-20C3-9DDABE7814E5}"/>
              </a:ext>
            </a:extLst>
          </p:cNvPr>
          <p:cNvSpPr>
            <a:spLocks noGrp="1"/>
          </p:cNvSpPr>
          <p:nvPr>
            <p:ph type="body" sz="quarter" idx="33" hasCustomPrompt="1"/>
          </p:nvPr>
        </p:nvSpPr>
        <p:spPr>
          <a:xfrm>
            <a:off x="6272464" y="107897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08326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dirty="0"/>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dirty="0"/>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dirty="0"/>
              <a:t>#</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3317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dirty="0"/>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38909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575087-3DB8-1443-AFBC-26B8038CF8A8}"/>
              </a:ext>
            </a:extLst>
          </p:cNvPr>
          <p:cNvCxnSpPr>
            <a:cxnSpLocks/>
          </p:cNvCxnSpPr>
          <p:nvPr userDrawn="1"/>
        </p:nvCxnSpPr>
        <p:spPr>
          <a:xfrm>
            <a:off x="235625" y="1226235"/>
            <a:ext cx="8908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6A6A194-1FB3-EC41-9CAD-2E83F193F0C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0084-C33E-9A49-B865-355B93FD73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CED8B85-D8B4-2046-A635-9535F0A0A190}"/>
              </a:ext>
            </a:extLst>
          </p:cNvPr>
          <p:cNvSpPr/>
          <p:nvPr userDrawn="1"/>
        </p:nvSpPr>
        <p:spPr>
          <a:xfrm>
            <a:off x="0" y="0"/>
            <a:ext cx="314960" cy="12262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07119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6" name="Rectangle 5">
            <a:extLst>
              <a:ext uri="{FF2B5EF4-FFF2-40B4-BE49-F238E27FC236}">
                <a16:creationId xmlns:a16="http://schemas.microsoft.com/office/drawing/2014/main" id="{0D60254A-6E42-10F2-6CFF-5DAFBC8416E3}"/>
              </a:ext>
            </a:extLst>
          </p:cNvPr>
          <p:cNvSpPr/>
          <p:nvPr userDrawn="1"/>
        </p:nvSpPr>
        <p:spPr>
          <a:xfrm>
            <a:off x="0" y="0"/>
            <a:ext cx="9144000" cy="8229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10" name="Rectangle 9">
            <a:extLst>
              <a:ext uri="{FF2B5EF4-FFF2-40B4-BE49-F238E27FC236}">
                <a16:creationId xmlns:a16="http://schemas.microsoft.com/office/drawing/2014/main" id="{01998B0B-BCE0-F34B-A0B4-C93C85740E56}"/>
              </a:ext>
            </a:extLst>
          </p:cNvPr>
          <p:cNvSpPr/>
          <p:nvPr userDrawn="1"/>
        </p:nvSpPr>
        <p:spPr>
          <a:xfrm>
            <a:off x="0" y="0"/>
            <a:ext cx="9144000" cy="603504"/>
          </a:xfrm>
          <a:prstGeom prst="rect">
            <a:avLst/>
          </a:prstGeom>
          <a:solidFill>
            <a:srgbClr val="16529D"/>
          </a:solidFill>
          <a:ln>
            <a:solidFill>
              <a:srgbClr val="1652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9" r:id="rId2"/>
    <p:sldLayoutId id="2147483804" r:id="rId3"/>
    <p:sldLayoutId id="2147483805" r:id="rId4"/>
    <p:sldLayoutId id="2147483840" r:id="rId5"/>
    <p:sldLayoutId id="2147483806" r:id="rId6"/>
    <p:sldLayoutId id="2147483841" r:id="rId7"/>
    <p:sldLayoutId id="2147483807" r:id="rId8"/>
    <p:sldLayoutId id="2147483808" r:id="rId9"/>
    <p:sldLayoutId id="2147483809" r:id="rId10"/>
    <p:sldLayoutId id="2147483810" r:id="rId11"/>
    <p:sldLayoutId id="2147483797" r:id="rId12"/>
    <p:sldLayoutId id="2147483812" r:id="rId13"/>
    <p:sldLayoutId id="2147483799" r:id="rId14"/>
    <p:sldLayoutId id="2147483801" r:id="rId15"/>
    <p:sldLayoutId id="2147483803" r:id="rId16"/>
    <p:sldLayoutId id="214748384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13" name="Rectangle 12">
            <a:extLst>
              <a:ext uri="{FF2B5EF4-FFF2-40B4-BE49-F238E27FC236}">
                <a16:creationId xmlns:a16="http://schemas.microsoft.com/office/drawing/2014/main" id="{DEFE899C-5790-77D7-E152-AD9140390892}"/>
              </a:ext>
            </a:extLst>
          </p:cNvPr>
          <p:cNvSpPr/>
          <p:nvPr userDrawn="1"/>
        </p:nvSpPr>
        <p:spPr>
          <a:xfrm>
            <a:off x="2" y="0"/>
            <a:ext cx="9143998" cy="822960"/>
          </a:xfrm>
          <a:prstGeom prst="rect">
            <a:avLst/>
          </a:prstGeom>
          <a:solidFill>
            <a:srgbClr val="66A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i="0" dirty="0">
                <a:solidFill>
                  <a:schemeClr val="bg1"/>
                </a:solidFill>
                <a:latin typeface="Arial" panose="020B0604020202020204" pitchFamily="34" charset="0"/>
              </a:rPr>
              <a:t>  </a:t>
            </a:r>
          </a:p>
        </p:txBody>
      </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781" r:id="rId3"/>
    <p:sldLayoutId id="2147483786" r:id="rId4"/>
    <p:sldLayoutId id="2147483783" r:id="rId5"/>
    <p:sldLayoutId id="2147483784" r:id="rId6"/>
    <p:sldLayoutId id="2147483785" r:id="rId7"/>
    <p:sldLayoutId id="2147483787" r:id="rId8"/>
    <p:sldLayoutId id="2147483788" r:id="rId9"/>
    <p:sldLayoutId id="214748378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1907989906"/>
      </p:ext>
    </p:extLst>
  </p:cSld>
  <p:clrMap bg1="lt1" tx1="dk1" bg2="lt2" tx2="dk2" accent1="accent1" accent2="accent2" accent3="accent3" accent4="accent4" accent5="accent5" accent6="accent6" hlink="hlink" folHlink="folHlink"/>
  <p:sldLayoutIdLst>
    <p:sldLayoutId id="2147483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7DCDD-E0B6-7B1E-E9E8-D56CD39085D4}"/>
              </a:ext>
            </a:extLst>
          </p:cNvPr>
          <p:cNvSpPr>
            <a:spLocks noGrp="1"/>
          </p:cNvSpPr>
          <p:nvPr>
            <p:ph type="body" sz="quarter" idx="10"/>
          </p:nvPr>
        </p:nvSpPr>
        <p:spPr/>
        <p:txBody>
          <a:bodyPr/>
          <a:lstStyle/>
          <a:p>
            <a:r>
              <a:rPr lang="en-US" dirty="0"/>
              <a:t>SESSION 1</a:t>
            </a:r>
          </a:p>
        </p:txBody>
      </p:sp>
      <p:sp>
        <p:nvSpPr>
          <p:cNvPr id="3" name="Text Placeholder 2">
            <a:extLst>
              <a:ext uri="{FF2B5EF4-FFF2-40B4-BE49-F238E27FC236}">
                <a16:creationId xmlns:a16="http://schemas.microsoft.com/office/drawing/2014/main" id="{4581E485-3940-EBC1-1A45-2D954291FBFF}"/>
              </a:ext>
            </a:extLst>
          </p:cNvPr>
          <p:cNvSpPr>
            <a:spLocks noGrp="1"/>
          </p:cNvSpPr>
          <p:nvPr>
            <p:ph type="body" sz="quarter" idx="18"/>
          </p:nvPr>
        </p:nvSpPr>
        <p:spPr/>
        <p:txBody>
          <a:bodyPr/>
          <a:lstStyle/>
          <a:p>
            <a:r>
              <a:rPr lang="en-US" dirty="0"/>
              <a:t>Explore</a:t>
            </a:r>
          </a:p>
        </p:txBody>
      </p:sp>
      <p:sp>
        <p:nvSpPr>
          <p:cNvPr id="4" name="Text Placeholder 3">
            <a:extLst>
              <a:ext uri="{FF2B5EF4-FFF2-40B4-BE49-F238E27FC236}">
                <a16:creationId xmlns:a16="http://schemas.microsoft.com/office/drawing/2014/main" id="{A5F4DA65-3F45-9067-6E76-A71A0C939A02}"/>
              </a:ext>
            </a:extLst>
          </p:cNvPr>
          <p:cNvSpPr>
            <a:spLocks noGrp="1"/>
          </p:cNvSpPr>
          <p:nvPr>
            <p:ph type="body" sz="quarter" idx="14"/>
          </p:nvPr>
        </p:nvSpPr>
        <p:spPr/>
        <p:txBody>
          <a:bodyPr/>
          <a:lstStyle/>
          <a:p>
            <a:r>
              <a:rPr lang="en-US" dirty="0"/>
              <a:t>Unit Rates for Ratios with Fractions</a:t>
            </a:r>
          </a:p>
        </p:txBody>
      </p:sp>
      <p:sp>
        <p:nvSpPr>
          <p:cNvPr id="5" name="Text Placeholder 4">
            <a:extLst>
              <a:ext uri="{FF2B5EF4-FFF2-40B4-BE49-F238E27FC236}">
                <a16:creationId xmlns:a16="http://schemas.microsoft.com/office/drawing/2014/main" id="{9BF7BFB5-E932-00A5-6C43-CBAC7AC554CF}"/>
              </a:ext>
            </a:extLst>
          </p:cNvPr>
          <p:cNvSpPr>
            <a:spLocks noGrp="1"/>
          </p:cNvSpPr>
          <p:nvPr>
            <p:ph type="body" sz="quarter" idx="16"/>
          </p:nvPr>
        </p:nvSpPr>
        <p:spPr>
          <a:xfrm>
            <a:off x="1758524" y="2240225"/>
            <a:ext cx="5486400" cy="1807674"/>
          </a:xfrm>
        </p:spPr>
        <p:txBody>
          <a:bodyPr>
            <a:spAutoFit/>
          </a:bodyPr>
          <a:lstStyle/>
          <a:p>
            <a:r>
              <a:rPr lang="en-US" dirty="0">
                <a:latin typeface="Arial"/>
                <a:cs typeface="Arial"/>
              </a:rPr>
              <a:t>Learning Targets</a:t>
            </a:r>
            <a:endParaRPr lang="en-US" dirty="0"/>
          </a:p>
          <a:p>
            <a:pPr marL="788670" indent="-285750">
              <a:buChar char="•"/>
            </a:pPr>
            <a:r>
              <a:rPr lang="en-US" b="0" dirty="0">
                <a:latin typeface="Arial"/>
                <a:cs typeface="Arial"/>
              </a:rPr>
              <a:t>Find unit rates for ratios with fractions.</a:t>
            </a:r>
            <a:endParaRPr lang="en-US" dirty="0">
              <a:latin typeface="Arial"/>
              <a:cs typeface="Arial"/>
            </a:endParaRPr>
          </a:p>
          <a:p>
            <a:pPr marL="788670" indent="-285750">
              <a:buChar char="•"/>
            </a:pPr>
            <a:r>
              <a:rPr lang="en-US" b="0" dirty="0">
                <a:latin typeface="Arial"/>
                <a:cs typeface="Arial"/>
              </a:rPr>
              <a:t>Solve problems involving ratios with fractions.</a:t>
            </a:r>
            <a:endParaRPr lang="en-US" b="0" dirty="0"/>
          </a:p>
        </p:txBody>
      </p:sp>
      <p:sp>
        <p:nvSpPr>
          <p:cNvPr id="6" name="Text Placeholder 5">
            <a:extLst>
              <a:ext uri="{FF2B5EF4-FFF2-40B4-BE49-F238E27FC236}">
                <a16:creationId xmlns:a16="http://schemas.microsoft.com/office/drawing/2014/main" id="{6CB6CD5C-DDE8-8D05-46C2-89DCD8B1B138}"/>
              </a:ext>
            </a:extLst>
          </p:cNvPr>
          <p:cNvSpPr>
            <a:spLocks noGrp="1"/>
          </p:cNvSpPr>
          <p:nvPr>
            <p:ph type="body" sz="quarter" idx="15"/>
          </p:nvPr>
        </p:nvSpPr>
        <p:spPr>
          <a:xfrm>
            <a:off x="369906" y="6312322"/>
            <a:ext cx="6193264" cy="341632"/>
          </a:xfrm>
        </p:spPr>
        <p:txBody>
          <a:bodyPr/>
          <a:lstStyle/>
          <a:p>
            <a:r>
              <a:rPr lang="en-US" dirty="0"/>
              <a:t>LESSON 2 • Find Unit Rates Involving Ratios of Fractions</a:t>
            </a:r>
          </a:p>
        </p:txBody>
      </p:sp>
    </p:spTree>
    <p:extLst>
      <p:ext uri="{BB962C8B-B14F-4D97-AF65-F5344CB8AC3E}">
        <p14:creationId xmlns:p14="http://schemas.microsoft.com/office/powerpoint/2010/main" val="360503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B0AC755E-7BDB-3D42-9F58-7756F674448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3A943635-DBE7-2342-A873-01019AB3859C}"/>
              </a:ext>
            </a:extLst>
          </p:cNvPr>
          <p:cNvSpPr>
            <a:spLocks noGrp="1"/>
          </p:cNvSpPr>
          <p:nvPr>
            <p:ph type="body" sz="quarter" idx="13"/>
          </p:nvPr>
        </p:nvSpPr>
        <p:spPr/>
        <p:txBody>
          <a:bodyPr/>
          <a:lstStyle/>
          <a:p>
            <a:r>
              <a:rPr lang="en-US" dirty="0"/>
              <a:t>Make connections and explain your thinking</a:t>
            </a:r>
          </a:p>
        </p:txBody>
      </p:sp>
      <p:pic>
        <p:nvPicPr>
          <p:cNvPr id="19" name="Picture Placeholder 18" descr="two">
            <a:extLst>
              <a:ext uri="{FF2B5EF4-FFF2-40B4-BE49-F238E27FC236}">
                <a16:creationId xmlns:a16="http://schemas.microsoft.com/office/drawing/2014/main" id="{00D10AD5-37E3-0E4A-8F95-C706E1075799}"/>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7645A8B2-9D5E-8F48-8C00-C198A3AF7828}"/>
              </a:ext>
            </a:extLst>
          </p:cNvPr>
          <p:cNvSpPr>
            <a:spLocks noGrp="1"/>
          </p:cNvSpPr>
          <p:nvPr>
            <p:ph sz="quarter" idx="10"/>
          </p:nvPr>
        </p:nvSpPr>
        <p:spPr>
          <a:xfrm>
            <a:off x="665495" y="811490"/>
            <a:ext cx="5865934" cy="1294881"/>
          </a:xfrm>
        </p:spPr>
        <p:txBody>
          <a:bodyPr/>
          <a:lstStyle/>
          <a:p>
            <a:pPr>
              <a:lnSpc>
                <a:spcPct val="150000"/>
              </a:lnSpc>
              <a:spcBef>
                <a:spcPts val="1000"/>
              </a:spcBef>
            </a:pPr>
            <a:r>
              <a:rPr lang="en-US" b="1" dirty="0">
                <a:solidFill>
                  <a:srgbClr val="0071BC"/>
                </a:solidFill>
              </a:rPr>
              <a:t>Look Ahead </a:t>
            </a:r>
            <a:r>
              <a:rPr lang="en-US" dirty="0"/>
              <a:t>The original rug has a length of 2 yards and a width of     yard. You can write the ratio of length to width as 2 :    . To find the unit rate, you can start with the </a:t>
            </a:r>
            <a:r>
              <a:rPr lang="en-US" b="1" dirty="0"/>
              <a:t>complex fraction</a:t>
            </a:r>
            <a:r>
              <a:rPr lang="en-US" dirty="0"/>
              <a:t>    . Fractions in which the numerator, the denominator, or both are also fractions are called </a:t>
            </a:r>
            <a:r>
              <a:rPr lang="en-US" i="1" dirty="0"/>
              <a:t>complex fractions</a:t>
            </a:r>
            <a:r>
              <a:rPr lang="en-US" dirty="0"/>
              <a:t>. </a:t>
            </a:r>
          </a:p>
          <a:p>
            <a:pPr marL="290513" indent="-290513">
              <a:lnSpc>
                <a:spcPct val="150000"/>
              </a:lnSpc>
              <a:spcBef>
                <a:spcPts val="1000"/>
              </a:spcBef>
            </a:pPr>
            <a:r>
              <a:rPr lang="en-US" b="1" dirty="0"/>
              <a:t>a. </a:t>
            </a:r>
            <a:r>
              <a:rPr lang="en-US" dirty="0"/>
              <a:t>You can simplify a complex fraction by dividing. Since a fraction bar represents division, you can think of     as         . Then you can divide to simplify. What is the unit rate for the ratio of length to width of the original rug?</a:t>
            </a:r>
            <a:endParaRPr lang="en-US" dirty="0">
              <a:cs typeface="Arial"/>
            </a:endParaRPr>
          </a:p>
        </p:txBody>
      </p:sp>
      <p:pic>
        <p:nvPicPr>
          <p:cNvPr id="23" name="Picture 22">
            <a:extLst>
              <a:ext uri="{FF2B5EF4-FFF2-40B4-BE49-F238E27FC236}">
                <a16:creationId xmlns:a16="http://schemas.microsoft.com/office/drawing/2014/main" id="{1A04FBBB-41A1-0740-80DF-8F4CAD0D10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09124" y="1333693"/>
            <a:ext cx="215900" cy="457200"/>
          </a:xfrm>
          <a:prstGeom prst="rect">
            <a:avLst/>
          </a:prstGeom>
        </p:spPr>
      </p:pic>
      <p:pic>
        <p:nvPicPr>
          <p:cNvPr id="24" name="Picture 23">
            <a:extLst>
              <a:ext uri="{FF2B5EF4-FFF2-40B4-BE49-F238E27FC236}">
                <a16:creationId xmlns:a16="http://schemas.microsoft.com/office/drawing/2014/main" id="{94AFE929-896C-7F45-BB56-495BF89375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70573" y="1790893"/>
            <a:ext cx="215900" cy="457200"/>
          </a:xfrm>
          <a:prstGeom prst="rect">
            <a:avLst/>
          </a:prstGeom>
        </p:spPr>
      </p:pic>
      <p:pic>
        <p:nvPicPr>
          <p:cNvPr id="25" name="Picture 24">
            <a:extLst>
              <a:ext uri="{FF2B5EF4-FFF2-40B4-BE49-F238E27FC236}">
                <a16:creationId xmlns:a16="http://schemas.microsoft.com/office/drawing/2014/main" id="{4F670FBE-98B1-634F-8C20-208BAEAF71A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49938" y="2203829"/>
            <a:ext cx="228600" cy="558800"/>
          </a:xfrm>
          <a:prstGeom prst="rect">
            <a:avLst/>
          </a:prstGeom>
        </p:spPr>
      </p:pic>
      <p:pic>
        <p:nvPicPr>
          <p:cNvPr id="26" name="Picture 25">
            <a:extLst>
              <a:ext uri="{FF2B5EF4-FFF2-40B4-BE49-F238E27FC236}">
                <a16:creationId xmlns:a16="http://schemas.microsoft.com/office/drawing/2014/main" id="{0248F458-3DCD-2647-9365-24D52486A2A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421245" y="5067107"/>
            <a:ext cx="228600" cy="558800"/>
          </a:xfrm>
          <a:prstGeom prst="rect">
            <a:avLst/>
          </a:prstGeom>
        </p:spPr>
      </p:pic>
      <p:pic>
        <p:nvPicPr>
          <p:cNvPr id="27" name="Picture 26">
            <a:extLst>
              <a:ext uri="{FF2B5EF4-FFF2-40B4-BE49-F238E27FC236}">
                <a16:creationId xmlns:a16="http://schemas.microsoft.com/office/drawing/2014/main" id="{EC5F3D7A-B356-6C46-A106-25D3D1F2807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028752" y="5132422"/>
            <a:ext cx="533400" cy="457200"/>
          </a:xfrm>
          <a:prstGeom prst="rect">
            <a:avLst/>
          </a:prstGeom>
        </p:spPr>
      </p:pic>
      <p:pic>
        <p:nvPicPr>
          <p:cNvPr id="29" name="Picture 28">
            <a:extLst>
              <a:ext uri="{FF2B5EF4-FFF2-40B4-BE49-F238E27FC236}">
                <a16:creationId xmlns:a16="http://schemas.microsoft.com/office/drawing/2014/main" id="{A43BE548-3717-CE43-9B89-FB26A5C47DF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1440" y="6016752"/>
            <a:ext cx="495300" cy="457200"/>
          </a:xfrm>
          <a:prstGeom prst="rect">
            <a:avLst/>
          </a:prstGeom>
        </p:spPr>
      </p:pic>
      <p:pic>
        <p:nvPicPr>
          <p:cNvPr id="22" name="Picture 21">
            <a:extLst>
              <a:ext uri="{FF2B5EF4-FFF2-40B4-BE49-F238E27FC236}">
                <a16:creationId xmlns:a16="http://schemas.microsoft.com/office/drawing/2014/main" id="{92B8E432-C7D4-6940-B0D5-4A9DA6345E6A}"/>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5200" y="6172200"/>
            <a:ext cx="1524000" cy="228600"/>
          </a:xfrm>
          <a:prstGeom prst="rect">
            <a:avLst/>
          </a:prstGeom>
        </p:spPr>
      </p:pic>
      <p:sp>
        <p:nvSpPr>
          <p:cNvPr id="17" name="Text Placeholder 16">
            <a:extLst>
              <a:ext uri="{FF2B5EF4-FFF2-40B4-BE49-F238E27FC236}">
                <a16:creationId xmlns:a16="http://schemas.microsoft.com/office/drawing/2014/main" id="{14A4B4C6-508E-2C43-9838-5CF2ED27FBA9}"/>
              </a:ext>
            </a:extLst>
          </p:cNvPr>
          <p:cNvSpPr>
            <a:spLocks noGrp="1"/>
          </p:cNvSpPr>
          <p:nvPr>
            <p:ph type="body" sz="quarter" idx="22"/>
          </p:nvPr>
        </p:nvSpPr>
        <p:spPr/>
        <p:txBody>
          <a:bodyPr/>
          <a:lstStyle/>
          <a:p>
            <a:r>
              <a:rPr lang="en-US" dirty="0"/>
              <a:t>34</a:t>
            </a:r>
          </a:p>
        </p:txBody>
      </p:sp>
    </p:spTree>
    <p:extLst>
      <p:ext uri="{BB962C8B-B14F-4D97-AF65-F5344CB8AC3E}">
        <p14:creationId xmlns:p14="http://schemas.microsoft.com/office/powerpoint/2010/main" val="424877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B0AC755E-7BDB-3D42-9F58-7756F674448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3A943635-DBE7-2342-A873-01019AB3859C}"/>
              </a:ext>
            </a:extLst>
          </p:cNvPr>
          <p:cNvSpPr>
            <a:spLocks noGrp="1"/>
          </p:cNvSpPr>
          <p:nvPr>
            <p:ph type="body" sz="quarter" idx="13"/>
          </p:nvPr>
        </p:nvSpPr>
        <p:spPr/>
        <p:txBody>
          <a:bodyPr/>
          <a:lstStyle/>
          <a:p>
            <a:r>
              <a:rPr lang="en-US" dirty="0"/>
              <a:t>Make connections and explain your thinking</a:t>
            </a:r>
          </a:p>
        </p:txBody>
      </p:sp>
      <p:pic>
        <p:nvPicPr>
          <p:cNvPr id="19" name="Picture Placeholder 18" descr="two">
            <a:extLst>
              <a:ext uri="{FF2B5EF4-FFF2-40B4-BE49-F238E27FC236}">
                <a16:creationId xmlns:a16="http://schemas.microsoft.com/office/drawing/2014/main" id="{00D10AD5-37E3-0E4A-8F95-C706E1075799}"/>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7645A8B2-9D5E-8F48-8C00-C198A3AF7828}"/>
              </a:ext>
            </a:extLst>
          </p:cNvPr>
          <p:cNvSpPr>
            <a:spLocks noGrp="1"/>
          </p:cNvSpPr>
          <p:nvPr>
            <p:ph sz="quarter" idx="10"/>
          </p:nvPr>
        </p:nvSpPr>
        <p:spPr>
          <a:xfrm>
            <a:off x="665496" y="811490"/>
            <a:ext cx="5760720" cy="1294881"/>
          </a:xfrm>
        </p:spPr>
        <p:txBody>
          <a:bodyPr/>
          <a:lstStyle/>
          <a:p>
            <a:pPr>
              <a:lnSpc>
                <a:spcPct val="150000"/>
              </a:lnSpc>
              <a:spcBef>
                <a:spcPts val="1000"/>
              </a:spcBef>
            </a:pPr>
            <a:r>
              <a:rPr lang="en-US" b="1" dirty="0">
                <a:solidFill>
                  <a:srgbClr val="0071BC"/>
                </a:solidFill>
              </a:rPr>
              <a:t>Look Ahead </a:t>
            </a:r>
            <a:r>
              <a:rPr lang="en-US" dirty="0"/>
              <a:t>The original rug has a length of 2 yards and a width of     yard. You can write the ratio of length to width as 2 :    . To find the unit rate, you can start with the </a:t>
            </a:r>
            <a:r>
              <a:rPr lang="en-US" b="1" dirty="0"/>
              <a:t>complex fraction</a:t>
            </a:r>
            <a:r>
              <a:rPr lang="en-US" dirty="0"/>
              <a:t>    . Fractions in which the numerator, the denominator, or both are also fractions are called </a:t>
            </a:r>
            <a:r>
              <a:rPr lang="en-US" i="1" dirty="0"/>
              <a:t>complex fractions</a:t>
            </a:r>
            <a:r>
              <a:rPr lang="en-US" dirty="0"/>
              <a:t>. </a:t>
            </a:r>
          </a:p>
          <a:p>
            <a:pPr marL="293688" indent="-284163">
              <a:lnSpc>
                <a:spcPct val="150000"/>
              </a:lnSpc>
              <a:spcBef>
                <a:spcPts val="1000"/>
              </a:spcBef>
            </a:pPr>
            <a:r>
              <a:rPr lang="en-US" b="1" dirty="0"/>
              <a:t>b. </a:t>
            </a:r>
            <a:r>
              <a:rPr lang="en-US" dirty="0"/>
              <a:t>Rewrite the complex fraction     as a division expression using   .</a:t>
            </a:r>
          </a:p>
          <a:p>
            <a:pPr marL="293688" indent="-284163">
              <a:lnSpc>
                <a:spcPct val="150000"/>
              </a:lnSpc>
              <a:spcBef>
                <a:spcPts val="1000"/>
              </a:spcBef>
            </a:pPr>
            <a:endParaRPr lang="en-US" b="1" dirty="0"/>
          </a:p>
          <a:p>
            <a:pPr marL="293688" indent="-284163">
              <a:lnSpc>
                <a:spcPct val="150000"/>
              </a:lnSpc>
              <a:spcBef>
                <a:spcPts val="1000"/>
              </a:spcBef>
            </a:pPr>
            <a:r>
              <a:rPr lang="en-US" b="1" dirty="0"/>
              <a:t>c. </a:t>
            </a:r>
            <a:r>
              <a:rPr lang="en-US" dirty="0"/>
              <a:t>What is the quotient     as a simplified fraction?</a:t>
            </a:r>
            <a:endParaRPr lang="en-US" dirty="0">
              <a:cs typeface="Arial"/>
            </a:endParaRPr>
          </a:p>
        </p:txBody>
      </p:sp>
      <p:pic>
        <p:nvPicPr>
          <p:cNvPr id="23" name="Picture 22">
            <a:extLst>
              <a:ext uri="{FF2B5EF4-FFF2-40B4-BE49-F238E27FC236}">
                <a16:creationId xmlns:a16="http://schemas.microsoft.com/office/drawing/2014/main" id="{1A04FBBB-41A1-0740-80DF-8F4CAD0D10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90054" y="1333693"/>
            <a:ext cx="215900" cy="457200"/>
          </a:xfrm>
          <a:prstGeom prst="rect">
            <a:avLst/>
          </a:prstGeom>
        </p:spPr>
      </p:pic>
      <p:pic>
        <p:nvPicPr>
          <p:cNvPr id="24" name="Picture 23">
            <a:extLst>
              <a:ext uri="{FF2B5EF4-FFF2-40B4-BE49-F238E27FC236}">
                <a16:creationId xmlns:a16="http://schemas.microsoft.com/office/drawing/2014/main" id="{94AFE929-896C-7F45-BB56-495BF89375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75219" y="1776199"/>
            <a:ext cx="215900" cy="457200"/>
          </a:xfrm>
          <a:prstGeom prst="rect">
            <a:avLst/>
          </a:prstGeom>
        </p:spPr>
      </p:pic>
      <p:pic>
        <p:nvPicPr>
          <p:cNvPr id="25" name="Picture 24">
            <a:extLst>
              <a:ext uri="{FF2B5EF4-FFF2-40B4-BE49-F238E27FC236}">
                <a16:creationId xmlns:a16="http://schemas.microsoft.com/office/drawing/2014/main" id="{4F670FBE-98B1-634F-8C20-208BAEAF71A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93772" y="2225172"/>
            <a:ext cx="228600" cy="558800"/>
          </a:xfrm>
          <a:prstGeom prst="rect">
            <a:avLst/>
          </a:prstGeom>
        </p:spPr>
      </p:pic>
      <p:pic>
        <p:nvPicPr>
          <p:cNvPr id="14" name="Picture 13">
            <a:extLst>
              <a:ext uri="{FF2B5EF4-FFF2-40B4-BE49-F238E27FC236}">
                <a16:creationId xmlns:a16="http://schemas.microsoft.com/office/drawing/2014/main" id="{09AE6DAB-C928-EE45-9442-52D7E3F7047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345672" y="4078530"/>
            <a:ext cx="177800" cy="673100"/>
          </a:xfrm>
          <a:prstGeom prst="rect">
            <a:avLst/>
          </a:prstGeom>
        </p:spPr>
      </p:pic>
      <p:pic>
        <p:nvPicPr>
          <p:cNvPr id="15" name="Picture 14">
            <a:extLst>
              <a:ext uri="{FF2B5EF4-FFF2-40B4-BE49-F238E27FC236}">
                <a16:creationId xmlns:a16="http://schemas.microsoft.com/office/drawing/2014/main" id="{B7A157C2-F0BD-674A-B911-5712499290C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20204" y="4808789"/>
            <a:ext cx="139700" cy="152400"/>
          </a:xfrm>
          <a:prstGeom prst="rect">
            <a:avLst/>
          </a:prstGeom>
        </p:spPr>
      </p:pic>
      <p:pic>
        <p:nvPicPr>
          <p:cNvPr id="16" name="Picture 15">
            <a:extLst>
              <a:ext uri="{FF2B5EF4-FFF2-40B4-BE49-F238E27FC236}">
                <a16:creationId xmlns:a16="http://schemas.microsoft.com/office/drawing/2014/main" id="{08C2F1E5-DC8E-7F47-AC50-44F31040863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399641" y="5754773"/>
            <a:ext cx="165100" cy="609600"/>
          </a:xfrm>
          <a:prstGeom prst="rect">
            <a:avLst/>
          </a:prstGeom>
        </p:spPr>
      </p:pic>
      <p:pic>
        <p:nvPicPr>
          <p:cNvPr id="22" name="Picture 21">
            <a:extLst>
              <a:ext uri="{FF2B5EF4-FFF2-40B4-BE49-F238E27FC236}">
                <a16:creationId xmlns:a16="http://schemas.microsoft.com/office/drawing/2014/main" id="{92B8E432-C7D4-6940-B0D5-4A9DA6345E6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15200" y="6172200"/>
            <a:ext cx="1524000" cy="228600"/>
          </a:xfrm>
          <a:prstGeom prst="rect">
            <a:avLst/>
          </a:prstGeom>
        </p:spPr>
      </p:pic>
      <p:sp>
        <p:nvSpPr>
          <p:cNvPr id="17" name="Text Placeholder 16">
            <a:extLst>
              <a:ext uri="{FF2B5EF4-FFF2-40B4-BE49-F238E27FC236}">
                <a16:creationId xmlns:a16="http://schemas.microsoft.com/office/drawing/2014/main" id="{14A4B4C6-508E-2C43-9838-5CF2ED27FBA9}"/>
              </a:ext>
            </a:extLst>
          </p:cNvPr>
          <p:cNvSpPr>
            <a:spLocks noGrp="1"/>
          </p:cNvSpPr>
          <p:nvPr>
            <p:ph type="body" sz="quarter" idx="22"/>
          </p:nvPr>
        </p:nvSpPr>
        <p:spPr/>
        <p:txBody>
          <a:bodyPr/>
          <a:lstStyle/>
          <a:p>
            <a:r>
              <a:rPr lang="en-US" dirty="0"/>
              <a:t>34</a:t>
            </a:r>
          </a:p>
        </p:txBody>
      </p:sp>
    </p:spTree>
    <p:extLst>
      <p:ext uri="{BB962C8B-B14F-4D97-AF65-F5344CB8AC3E}">
        <p14:creationId xmlns:p14="http://schemas.microsoft.com/office/powerpoint/2010/main" val="16274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B0AC755E-7BDB-3D42-9F58-7756F674448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3A943635-DBE7-2342-A873-01019AB3859C}"/>
              </a:ext>
            </a:extLst>
          </p:cNvPr>
          <p:cNvSpPr>
            <a:spLocks noGrp="1"/>
          </p:cNvSpPr>
          <p:nvPr>
            <p:ph type="body" sz="quarter" idx="13"/>
          </p:nvPr>
        </p:nvSpPr>
        <p:spPr/>
        <p:txBody>
          <a:bodyPr/>
          <a:lstStyle/>
          <a:p>
            <a:r>
              <a:rPr lang="en-US" dirty="0"/>
              <a:t>Make connections and explain your thinking</a:t>
            </a:r>
          </a:p>
        </p:txBody>
      </p:sp>
      <p:pic>
        <p:nvPicPr>
          <p:cNvPr id="19" name="Picture Placeholder 18" descr="two">
            <a:extLst>
              <a:ext uri="{FF2B5EF4-FFF2-40B4-BE49-F238E27FC236}">
                <a16:creationId xmlns:a16="http://schemas.microsoft.com/office/drawing/2014/main" id="{00D10AD5-37E3-0E4A-8F95-C706E1075799}"/>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7645A8B2-9D5E-8F48-8C00-C198A3AF7828}"/>
              </a:ext>
            </a:extLst>
          </p:cNvPr>
          <p:cNvSpPr>
            <a:spLocks noGrp="1"/>
          </p:cNvSpPr>
          <p:nvPr>
            <p:ph sz="quarter" idx="10"/>
          </p:nvPr>
        </p:nvSpPr>
        <p:spPr>
          <a:xfrm>
            <a:off x="665496" y="811490"/>
            <a:ext cx="5852160" cy="1294881"/>
          </a:xfrm>
        </p:spPr>
        <p:txBody>
          <a:bodyPr/>
          <a:lstStyle/>
          <a:p>
            <a:pPr>
              <a:lnSpc>
                <a:spcPct val="150000"/>
              </a:lnSpc>
              <a:spcBef>
                <a:spcPts val="1000"/>
              </a:spcBef>
            </a:pPr>
            <a:r>
              <a:rPr lang="en-US" b="1" dirty="0">
                <a:solidFill>
                  <a:srgbClr val="0071BC"/>
                </a:solidFill>
              </a:rPr>
              <a:t>Look Ahead </a:t>
            </a:r>
            <a:r>
              <a:rPr lang="en-US" dirty="0"/>
              <a:t>The original rug has a length of 2 yards and a width of     yard. You can write the ratio of length to width as 2 :    . To find the unit rate, you can start with the </a:t>
            </a:r>
            <a:r>
              <a:rPr lang="en-US" b="1" dirty="0"/>
              <a:t>complex fraction</a:t>
            </a:r>
            <a:r>
              <a:rPr lang="en-US" dirty="0"/>
              <a:t>    . Fractions in which the numerator, the denominator, or both are also fractions are called </a:t>
            </a:r>
            <a:r>
              <a:rPr lang="en-US" i="1" dirty="0"/>
              <a:t>complex fractions</a:t>
            </a:r>
            <a:r>
              <a:rPr lang="en-US" dirty="0"/>
              <a:t>. </a:t>
            </a:r>
          </a:p>
          <a:p>
            <a:pPr marL="293688" indent="-293688">
              <a:lnSpc>
                <a:spcPct val="150000"/>
              </a:lnSpc>
              <a:spcBef>
                <a:spcPts val="1000"/>
              </a:spcBef>
              <a:spcAft>
                <a:spcPts val="600"/>
              </a:spcAft>
            </a:pPr>
            <a:r>
              <a:rPr lang="en-US" b="1" dirty="0"/>
              <a:t>d. </a:t>
            </a:r>
            <a:r>
              <a:rPr lang="en-US" dirty="0"/>
              <a:t>Suppose a bug travels    mile in 12 minutes. Write a complex fraction you could use to find the speed of the bug in miles per minute. What is the bug’s speed in miles per minute?</a:t>
            </a:r>
            <a:endParaRPr lang="en-US" b="1" dirty="0"/>
          </a:p>
        </p:txBody>
      </p:sp>
      <p:pic>
        <p:nvPicPr>
          <p:cNvPr id="23" name="Picture 22">
            <a:extLst>
              <a:ext uri="{FF2B5EF4-FFF2-40B4-BE49-F238E27FC236}">
                <a16:creationId xmlns:a16="http://schemas.microsoft.com/office/drawing/2014/main" id="{1A04FBBB-41A1-0740-80DF-8F4CAD0D10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89139" y="1333693"/>
            <a:ext cx="215900" cy="457200"/>
          </a:xfrm>
          <a:prstGeom prst="rect">
            <a:avLst/>
          </a:prstGeom>
        </p:spPr>
      </p:pic>
      <p:pic>
        <p:nvPicPr>
          <p:cNvPr id="24" name="Picture 23">
            <a:extLst>
              <a:ext uri="{FF2B5EF4-FFF2-40B4-BE49-F238E27FC236}">
                <a16:creationId xmlns:a16="http://schemas.microsoft.com/office/drawing/2014/main" id="{94AFE929-896C-7F45-BB56-495BF89375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11302" y="1790893"/>
            <a:ext cx="215900" cy="457200"/>
          </a:xfrm>
          <a:prstGeom prst="rect">
            <a:avLst/>
          </a:prstGeom>
        </p:spPr>
      </p:pic>
      <p:pic>
        <p:nvPicPr>
          <p:cNvPr id="25" name="Picture 24">
            <a:extLst>
              <a:ext uri="{FF2B5EF4-FFF2-40B4-BE49-F238E27FC236}">
                <a16:creationId xmlns:a16="http://schemas.microsoft.com/office/drawing/2014/main" id="{4F670FBE-98B1-634F-8C20-208BAEAF71A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54584" y="2233399"/>
            <a:ext cx="228600" cy="558800"/>
          </a:xfrm>
          <a:prstGeom prst="rect">
            <a:avLst/>
          </a:prstGeom>
        </p:spPr>
      </p:pic>
      <p:pic>
        <p:nvPicPr>
          <p:cNvPr id="18" name="Picture 17">
            <a:extLst>
              <a:ext uri="{FF2B5EF4-FFF2-40B4-BE49-F238E27FC236}">
                <a16:creationId xmlns:a16="http://schemas.microsoft.com/office/drawing/2014/main" id="{F69C426D-5DFD-704E-9A4D-2C19212EFDB8}"/>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63299" y="4142298"/>
            <a:ext cx="146935" cy="495300"/>
          </a:xfrm>
          <a:prstGeom prst="rect">
            <a:avLst/>
          </a:prstGeom>
        </p:spPr>
      </p:pic>
      <p:sp>
        <p:nvSpPr>
          <p:cNvPr id="17" name="Text Placeholder 16">
            <a:extLst>
              <a:ext uri="{FF2B5EF4-FFF2-40B4-BE49-F238E27FC236}">
                <a16:creationId xmlns:a16="http://schemas.microsoft.com/office/drawing/2014/main" id="{14A4B4C6-508E-2C43-9838-5CF2ED27FBA9}"/>
              </a:ext>
            </a:extLst>
          </p:cNvPr>
          <p:cNvSpPr>
            <a:spLocks noGrp="1"/>
          </p:cNvSpPr>
          <p:nvPr>
            <p:ph type="body" sz="quarter" idx="22"/>
          </p:nvPr>
        </p:nvSpPr>
        <p:spPr/>
        <p:txBody>
          <a:bodyPr/>
          <a:lstStyle/>
          <a:p>
            <a:r>
              <a:rPr lang="en-US" dirty="0"/>
              <a:t>34</a:t>
            </a:r>
          </a:p>
        </p:txBody>
      </p:sp>
    </p:spTree>
    <p:extLst>
      <p:ext uri="{BB962C8B-B14F-4D97-AF65-F5344CB8AC3E}">
        <p14:creationId xmlns:p14="http://schemas.microsoft.com/office/powerpoint/2010/main" val="112287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30B6E150-23E2-634B-A8D1-40B690508AFE}"/>
              </a:ext>
            </a:extLst>
          </p:cNvPr>
          <p:cNvSpPr>
            <a:spLocks noGrp="1"/>
          </p:cNvSpPr>
          <p:nvPr>
            <p:ph type="body" sz="quarter" idx="12"/>
          </p:nvPr>
        </p:nvSpPr>
        <p:spPr/>
        <p:txBody>
          <a:bodyPr/>
          <a:lstStyle/>
          <a:p>
            <a:r>
              <a:rPr lang="en-US" dirty="0"/>
              <a:t>Close: Exit Ticket</a:t>
            </a:r>
          </a:p>
        </p:txBody>
      </p:sp>
      <p:pic>
        <p:nvPicPr>
          <p:cNvPr id="29" name="Picture Placeholder 28" descr="three">
            <a:extLst>
              <a:ext uri="{FF2B5EF4-FFF2-40B4-BE49-F238E27FC236}">
                <a16:creationId xmlns:a16="http://schemas.microsoft.com/office/drawing/2014/main" id="{81B5EBC0-6C16-B54E-A2C1-AB06A6A95FF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4" name="Content Placeholder 23">
            <a:extLst>
              <a:ext uri="{FF2B5EF4-FFF2-40B4-BE49-F238E27FC236}">
                <a16:creationId xmlns:a16="http://schemas.microsoft.com/office/drawing/2014/main" id="{40AE2725-04CF-AF49-A682-7B4573FD6D00}"/>
              </a:ext>
            </a:extLst>
          </p:cNvPr>
          <p:cNvSpPr>
            <a:spLocks noGrp="1"/>
          </p:cNvSpPr>
          <p:nvPr>
            <p:ph sz="quarter" idx="10"/>
          </p:nvPr>
        </p:nvSpPr>
        <p:spPr>
          <a:xfrm>
            <a:off x="665497" y="842345"/>
            <a:ext cx="5486400" cy="5037137"/>
          </a:xfrm>
        </p:spPr>
        <p:txBody>
          <a:bodyPr/>
          <a:lstStyle/>
          <a:p>
            <a:pPr>
              <a:lnSpc>
                <a:spcPct val="150000"/>
              </a:lnSpc>
            </a:pPr>
            <a:r>
              <a:rPr lang="en-US" b="1" dirty="0">
                <a:solidFill>
                  <a:srgbClr val="0071BC"/>
                </a:solidFill>
              </a:rPr>
              <a:t>Reflect</a:t>
            </a:r>
            <a:r>
              <a:rPr lang="en-US" dirty="0"/>
              <a:t> Are     and      equivalent fractions? Explain.</a:t>
            </a:r>
          </a:p>
          <a:p>
            <a:pPr>
              <a:lnSpc>
                <a:spcPct val="150000"/>
              </a:lnSpc>
            </a:pPr>
            <a:endParaRPr lang="en-US" dirty="0"/>
          </a:p>
        </p:txBody>
      </p:sp>
      <p:pic>
        <p:nvPicPr>
          <p:cNvPr id="30" name="Picture 29">
            <a:extLst>
              <a:ext uri="{FF2B5EF4-FFF2-40B4-BE49-F238E27FC236}">
                <a16:creationId xmlns:a16="http://schemas.microsoft.com/office/drawing/2014/main" id="{5F88574B-2BEE-D94B-A6EC-3E2E949DED1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29243" y="938463"/>
            <a:ext cx="165100" cy="558800"/>
          </a:xfrm>
          <a:prstGeom prst="rect">
            <a:avLst/>
          </a:prstGeom>
        </p:spPr>
      </p:pic>
      <p:pic>
        <p:nvPicPr>
          <p:cNvPr id="31" name="Picture 30">
            <a:extLst>
              <a:ext uri="{FF2B5EF4-FFF2-40B4-BE49-F238E27FC236}">
                <a16:creationId xmlns:a16="http://schemas.microsoft.com/office/drawing/2014/main" id="{59A814CB-BE87-F246-8B2F-5D63E536B46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49419" y="899393"/>
            <a:ext cx="228600" cy="571500"/>
          </a:xfrm>
          <a:prstGeom prst="rect">
            <a:avLst/>
          </a:prstGeom>
        </p:spPr>
      </p:pic>
      <p:sp>
        <p:nvSpPr>
          <p:cNvPr id="27" name="Text Placeholder 26">
            <a:extLst>
              <a:ext uri="{FF2B5EF4-FFF2-40B4-BE49-F238E27FC236}">
                <a16:creationId xmlns:a16="http://schemas.microsoft.com/office/drawing/2014/main" id="{33763EBB-C38B-0F4A-8894-98A5D3949702}"/>
              </a:ext>
            </a:extLst>
          </p:cNvPr>
          <p:cNvSpPr>
            <a:spLocks noGrp="1"/>
          </p:cNvSpPr>
          <p:nvPr>
            <p:ph type="body" sz="quarter" idx="17"/>
          </p:nvPr>
        </p:nvSpPr>
        <p:spPr/>
        <p:txBody>
          <a:bodyPr/>
          <a:lstStyle/>
          <a:p>
            <a:r>
              <a:rPr lang="en-US" dirty="0"/>
              <a:t>34</a:t>
            </a:r>
          </a:p>
        </p:txBody>
      </p:sp>
    </p:spTree>
    <p:extLst>
      <p:ext uri="{BB962C8B-B14F-4D97-AF65-F5344CB8AC3E}">
        <p14:creationId xmlns:p14="http://schemas.microsoft.com/office/powerpoint/2010/main" val="334375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FADA9AE-1CFD-C540-8A6E-7490CDA12F7E}"/>
              </a:ext>
            </a:extLst>
          </p:cNvPr>
          <p:cNvSpPr>
            <a:spLocks noGrp="1"/>
          </p:cNvSpPr>
          <p:nvPr>
            <p:ph type="body" sz="quarter" idx="12"/>
          </p:nvPr>
        </p:nvSpPr>
        <p:spPr/>
        <p:txBody>
          <a:bodyPr/>
          <a:lstStyle/>
          <a:p>
            <a:r>
              <a:rPr lang="en-US" dirty="0"/>
              <a:t>Real-World Connection</a:t>
            </a:r>
          </a:p>
        </p:txBody>
      </p:sp>
      <p:sp>
        <p:nvSpPr>
          <p:cNvPr id="6" name="Content Placeholder 5">
            <a:extLst>
              <a:ext uri="{FF2B5EF4-FFF2-40B4-BE49-F238E27FC236}">
                <a16:creationId xmlns:a16="http://schemas.microsoft.com/office/drawing/2014/main" id="{B2A6911E-F9AF-D948-8BF0-B60FEB1BC6B0}"/>
              </a:ext>
            </a:extLst>
          </p:cNvPr>
          <p:cNvSpPr>
            <a:spLocks noGrp="1"/>
          </p:cNvSpPr>
          <p:nvPr>
            <p:ph sz="quarter" idx="10"/>
          </p:nvPr>
        </p:nvSpPr>
        <p:spPr>
          <a:xfrm>
            <a:off x="328953" y="1189063"/>
            <a:ext cx="4638463" cy="1606732"/>
          </a:xfrm>
        </p:spPr>
        <p:txBody>
          <a:bodyPr/>
          <a:lstStyle/>
          <a:p>
            <a:r>
              <a:rPr lang="en-US" dirty="0"/>
              <a:t>Chefs and bakers use ratios to determine the amounts of ingredients in a recipe. When one ingredient changes, the amounts for the other ingredients must change to keep the ratios equivalent.</a:t>
            </a:r>
          </a:p>
          <a:p>
            <a:endParaRPr lang="en-US" dirty="0"/>
          </a:p>
          <a:p>
            <a:r>
              <a:rPr lang="en-US" dirty="0"/>
              <a:t>When might it be useful to use ratios to determine an amount or quantity?</a:t>
            </a:r>
          </a:p>
          <a:p>
            <a:endParaRPr lang="en-US" dirty="0"/>
          </a:p>
        </p:txBody>
      </p:sp>
      <p:pic>
        <p:nvPicPr>
          <p:cNvPr id="8" name="Content Placeholder 9">
            <a:extLst>
              <a:ext uri="{FF2B5EF4-FFF2-40B4-BE49-F238E27FC236}">
                <a16:creationId xmlns:a16="http://schemas.microsoft.com/office/drawing/2014/main" id="{2F0C9B31-F046-B844-91BB-9BAAD1CD111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234" y="1189063"/>
            <a:ext cx="3619666" cy="4309127"/>
          </a:xfrm>
          <a:prstGeom prst="rect">
            <a:avLst/>
          </a:prstGeom>
        </p:spPr>
      </p:pic>
    </p:spTree>
    <p:extLst>
      <p:ext uri="{BB962C8B-B14F-4D97-AF65-F5344CB8AC3E}">
        <p14:creationId xmlns:p14="http://schemas.microsoft.com/office/powerpoint/2010/main" val="106578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85B73A-089E-4947-87A1-AA1DBD9B0195}"/>
              </a:ext>
            </a:extLst>
          </p:cNvPr>
          <p:cNvSpPr>
            <a:spLocks noGrp="1"/>
          </p:cNvSpPr>
          <p:nvPr>
            <p:ph type="body" sz="quarter" idx="12"/>
          </p:nvPr>
        </p:nvSpPr>
        <p:spPr/>
        <p:txBody>
          <a:bodyPr/>
          <a:lstStyle/>
          <a:p>
            <a:r>
              <a:rPr lang="en-US" dirty="0"/>
              <a:t>Vocabulary</a:t>
            </a:r>
          </a:p>
        </p:txBody>
      </p:sp>
      <p:pic>
        <p:nvPicPr>
          <p:cNvPr id="15" name="Picture Placeholder 14" descr="one">
            <a:extLst>
              <a:ext uri="{FF2B5EF4-FFF2-40B4-BE49-F238E27FC236}">
                <a16:creationId xmlns:a16="http://schemas.microsoft.com/office/drawing/2014/main" id="{2C83D995-53B4-7247-9937-BB93594EA66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5C43262E-EAD8-964A-8565-F973794783CA}"/>
              </a:ext>
            </a:extLst>
          </p:cNvPr>
          <p:cNvSpPr>
            <a:spLocks noGrp="1"/>
          </p:cNvSpPr>
          <p:nvPr>
            <p:ph type="body" sz="quarter" idx="13"/>
          </p:nvPr>
        </p:nvSpPr>
        <p:spPr/>
        <p:txBody>
          <a:bodyPr/>
          <a:lstStyle/>
          <a:p>
            <a:pPr algn="ctr"/>
            <a:r>
              <a:rPr lang="en-US" dirty="0"/>
              <a:t>ratio</a:t>
            </a:r>
          </a:p>
        </p:txBody>
      </p:sp>
      <p:sp>
        <p:nvSpPr>
          <p:cNvPr id="17" name="Text Placeholder 16">
            <a:extLst>
              <a:ext uri="{FF2B5EF4-FFF2-40B4-BE49-F238E27FC236}">
                <a16:creationId xmlns:a16="http://schemas.microsoft.com/office/drawing/2014/main" id="{5A6D60BF-FB45-884B-B617-475B867508BE}"/>
              </a:ext>
            </a:extLst>
          </p:cNvPr>
          <p:cNvSpPr>
            <a:spLocks noGrp="1"/>
          </p:cNvSpPr>
          <p:nvPr>
            <p:ph type="body" sz="quarter" idx="17"/>
          </p:nvPr>
        </p:nvSpPr>
        <p:spPr/>
        <p:txBody>
          <a:bodyPr/>
          <a:lstStyle/>
          <a:p>
            <a:r>
              <a:rPr lang="en-US" dirty="0">
                <a:latin typeface="Arial" panose="020B0604020202020204" pitchFamily="34" charset="0"/>
                <a:cs typeface="Arial" panose="020B0604020202020204" pitchFamily="34" charset="0"/>
              </a:rPr>
              <a:t>What Is It?</a:t>
            </a:r>
          </a:p>
          <a:p>
            <a:endParaRPr lang="en-US" dirty="0">
              <a:latin typeface="Arial" panose="020B0604020202020204" pitchFamily="34" charset="0"/>
              <a:cs typeface="Arial" panose="020B0604020202020204" pitchFamily="34" charset="0"/>
            </a:endParaRPr>
          </a:p>
        </p:txBody>
      </p:sp>
      <p:sp>
        <p:nvSpPr>
          <p:cNvPr id="18" name="Text Placeholder 17">
            <a:extLst>
              <a:ext uri="{FF2B5EF4-FFF2-40B4-BE49-F238E27FC236}">
                <a16:creationId xmlns:a16="http://schemas.microsoft.com/office/drawing/2014/main" id="{9220BF4A-EBA2-C141-8FDA-C7C264567035}"/>
              </a:ext>
            </a:extLst>
          </p:cNvPr>
          <p:cNvSpPr>
            <a:spLocks noGrp="1"/>
          </p:cNvSpPr>
          <p:nvPr>
            <p:ph type="body" sz="quarter" idx="18"/>
          </p:nvPr>
        </p:nvSpPr>
        <p:spPr/>
        <p:txBody>
          <a:bodyPr>
            <a:normAutofit fontScale="92500"/>
          </a:bodyPr>
          <a:lstStyle/>
          <a:p>
            <a:r>
              <a:rPr lang="en-US" dirty="0">
                <a:latin typeface="Arial" panose="020B0604020202020204" pitchFamily="34" charset="0"/>
                <a:cs typeface="Arial" panose="020B0604020202020204" pitchFamily="34" charset="0"/>
              </a:rPr>
              <a:t>What I Know About It</a:t>
            </a:r>
          </a:p>
          <a:p>
            <a:endParaRPr lang="en-US" dirty="0">
              <a:latin typeface="Arial" panose="020B0604020202020204" pitchFamily="34" charset="0"/>
              <a:cs typeface="Arial" panose="020B0604020202020204" pitchFamily="34" charset="0"/>
            </a:endParaRPr>
          </a:p>
        </p:txBody>
      </p:sp>
      <p:sp>
        <p:nvSpPr>
          <p:cNvPr id="19" name="Text Placeholder 18">
            <a:extLst>
              <a:ext uri="{FF2B5EF4-FFF2-40B4-BE49-F238E27FC236}">
                <a16:creationId xmlns:a16="http://schemas.microsoft.com/office/drawing/2014/main" id="{96825A43-A9A3-3B42-8480-138606A411F9}"/>
              </a:ext>
            </a:extLst>
          </p:cNvPr>
          <p:cNvSpPr>
            <a:spLocks noGrp="1"/>
          </p:cNvSpPr>
          <p:nvPr>
            <p:ph type="body" sz="quarter" idx="19"/>
          </p:nvPr>
        </p:nvSpPr>
        <p:spPr/>
        <p:txBody>
          <a:bodyPr/>
          <a:lstStyle/>
          <a:p>
            <a:r>
              <a:rPr lang="en-US" dirty="0">
                <a:latin typeface="Arial" panose="020B0604020202020204" pitchFamily="34" charset="0"/>
                <a:cs typeface="Arial" panose="020B0604020202020204" pitchFamily="34" charset="0"/>
              </a:rPr>
              <a:t>Examples</a:t>
            </a:r>
          </a:p>
          <a:p>
            <a:endParaRPr lang="en-US" dirty="0">
              <a:latin typeface="Arial" panose="020B0604020202020204" pitchFamily="34" charset="0"/>
              <a:cs typeface="Arial" panose="020B0604020202020204" pitchFamily="34" charset="0"/>
            </a:endParaRPr>
          </a:p>
        </p:txBody>
      </p:sp>
      <p:sp>
        <p:nvSpPr>
          <p:cNvPr id="20" name="Text Placeholder 19">
            <a:extLst>
              <a:ext uri="{FF2B5EF4-FFF2-40B4-BE49-F238E27FC236}">
                <a16:creationId xmlns:a16="http://schemas.microsoft.com/office/drawing/2014/main" id="{93B7D998-F742-AB41-AB93-9FA20DDABD45}"/>
              </a:ext>
            </a:extLst>
          </p:cNvPr>
          <p:cNvSpPr>
            <a:spLocks noGrp="1"/>
          </p:cNvSpPr>
          <p:nvPr>
            <p:ph type="body" sz="quarter" idx="20"/>
          </p:nvPr>
        </p:nvSpPr>
        <p:spPr/>
        <p:txBody>
          <a:bodyPr/>
          <a:lstStyle/>
          <a:p>
            <a:r>
              <a:rPr lang="en-US" dirty="0">
                <a:latin typeface="Arial" panose="020B0604020202020204" pitchFamily="34" charset="0"/>
                <a:cs typeface="Arial" panose="020B0604020202020204" pitchFamily="34" charset="0"/>
              </a:rPr>
              <a:t>Examples</a:t>
            </a:r>
          </a:p>
          <a:p>
            <a:endParaRPr lang="en-US" dirty="0">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933CE502-ECE8-FD48-8400-DE519BF0963F}"/>
              </a:ext>
            </a:extLst>
          </p:cNvPr>
          <p:cNvSpPr>
            <a:spLocks noGrp="1"/>
          </p:cNvSpPr>
          <p:nvPr>
            <p:ph type="body" sz="quarter" idx="16"/>
          </p:nvPr>
        </p:nvSpPr>
        <p:spPr/>
        <p:txBody>
          <a:bodyPr/>
          <a:lstStyle/>
          <a:p>
            <a:r>
              <a:rPr lang="en-US" dirty="0"/>
              <a:t>35</a:t>
            </a:r>
          </a:p>
        </p:txBody>
      </p:sp>
    </p:spTree>
    <p:extLst>
      <p:ext uri="{BB962C8B-B14F-4D97-AF65-F5344CB8AC3E}">
        <p14:creationId xmlns:p14="http://schemas.microsoft.com/office/powerpoint/2010/main" val="131366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EE8B4E-DC61-7446-9B6F-473CF74086FA}"/>
              </a:ext>
            </a:extLst>
          </p:cNvPr>
          <p:cNvSpPr>
            <a:spLocks noGrp="1"/>
          </p:cNvSpPr>
          <p:nvPr>
            <p:ph type="body" sz="quarter" idx="12"/>
          </p:nvPr>
        </p:nvSpPr>
        <p:spPr/>
        <p:txBody>
          <a:bodyPr/>
          <a:lstStyle/>
          <a:p>
            <a:r>
              <a:rPr lang="en-US" dirty="0"/>
              <a:t>Practice</a:t>
            </a:r>
          </a:p>
        </p:txBody>
      </p:sp>
      <p:pic>
        <p:nvPicPr>
          <p:cNvPr id="16" name="Picture Placeholder 15" descr="two">
            <a:extLst>
              <a:ext uri="{FF2B5EF4-FFF2-40B4-BE49-F238E27FC236}">
                <a16:creationId xmlns:a16="http://schemas.microsoft.com/office/drawing/2014/main" id="{E3CBC371-A9DB-7F49-A97A-7E74F7CE0B2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9FECC335-F576-2B49-B288-AA415FE5FEBE}"/>
              </a:ext>
            </a:extLst>
          </p:cNvPr>
          <p:cNvSpPr>
            <a:spLocks noGrp="1"/>
          </p:cNvSpPr>
          <p:nvPr>
            <p:ph sz="quarter" idx="10"/>
          </p:nvPr>
        </p:nvSpPr>
        <p:spPr/>
        <p:txBody>
          <a:bodyPr/>
          <a:lstStyle/>
          <a:p>
            <a:r>
              <a:rPr lang="en-US" dirty="0"/>
              <a:t>On a bookshelf there are 5 paperback books and 3 hardcover books. Is the ratio of books to hardcover books 5 : 3? Explain.</a:t>
            </a:r>
          </a:p>
          <a:p>
            <a:endParaRPr lang="en-US" dirty="0"/>
          </a:p>
        </p:txBody>
      </p:sp>
      <p:sp>
        <p:nvSpPr>
          <p:cNvPr id="14" name="Text Placeholder 13">
            <a:extLst>
              <a:ext uri="{FF2B5EF4-FFF2-40B4-BE49-F238E27FC236}">
                <a16:creationId xmlns:a16="http://schemas.microsoft.com/office/drawing/2014/main" id="{B2537A34-9546-2048-8827-B30A472380A5}"/>
              </a:ext>
            </a:extLst>
          </p:cNvPr>
          <p:cNvSpPr>
            <a:spLocks noGrp="1"/>
          </p:cNvSpPr>
          <p:nvPr>
            <p:ph type="body" sz="quarter" idx="17"/>
          </p:nvPr>
        </p:nvSpPr>
        <p:spPr/>
        <p:txBody>
          <a:bodyPr/>
          <a:lstStyle/>
          <a:p>
            <a:r>
              <a:rPr lang="en-US" dirty="0"/>
              <a:t>35</a:t>
            </a:r>
          </a:p>
        </p:txBody>
      </p:sp>
    </p:spTree>
    <p:extLst>
      <p:ext uri="{BB962C8B-B14F-4D97-AF65-F5344CB8AC3E}">
        <p14:creationId xmlns:p14="http://schemas.microsoft.com/office/powerpoint/2010/main" val="290505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E7DF4BD-FCCD-4142-AB5E-ADC949614E9E}"/>
              </a:ext>
            </a:extLst>
          </p:cNvPr>
          <p:cNvSpPr>
            <a:spLocks noGrp="1"/>
          </p:cNvSpPr>
          <p:nvPr>
            <p:ph type="body" sz="quarter" idx="12"/>
          </p:nvPr>
        </p:nvSpPr>
        <p:spPr/>
        <p:txBody>
          <a:bodyPr/>
          <a:lstStyle/>
          <a:p>
            <a:r>
              <a:rPr lang="en-US" dirty="0"/>
              <a:t>Practice</a:t>
            </a:r>
          </a:p>
        </p:txBody>
      </p:sp>
      <p:pic>
        <p:nvPicPr>
          <p:cNvPr id="18" name="Picture Placeholder 17" descr="three">
            <a:extLst>
              <a:ext uri="{FF2B5EF4-FFF2-40B4-BE49-F238E27FC236}">
                <a16:creationId xmlns:a16="http://schemas.microsoft.com/office/drawing/2014/main" id="{7F0038C8-A1DA-D845-A890-ED6FA70490D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2" name="Content Placeholder 11">
            <a:extLst>
              <a:ext uri="{FF2B5EF4-FFF2-40B4-BE49-F238E27FC236}">
                <a16:creationId xmlns:a16="http://schemas.microsoft.com/office/drawing/2014/main" id="{205B18C7-16C1-7647-A604-738CE0DE6865}"/>
              </a:ext>
            </a:extLst>
          </p:cNvPr>
          <p:cNvSpPr>
            <a:spLocks noGrp="1"/>
          </p:cNvSpPr>
          <p:nvPr>
            <p:ph sz="quarter" idx="10"/>
          </p:nvPr>
        </p:nvSpPr>
        <p:spPr>
          <a:xfrm>
            <a:off x="665497" y="821990"/>
            <a:ext cx="5486400" cy="1366828"/>
          </a:xfrm>
        </p:spPr>
        <p:txBody>
          <a:bodyPr/>
          <a:lstStyle/>
          <a:p>
            <a:pPr>
              <a:lnSpc>
                <a:spcPct val="150000"/>
              </a:lnSpc>
              <a:spcBef>
                <a:spcPts val="600"/>
              </a:spcBef>
            </a:pPr>
            <a:r>
              <a:rPr lang="en-US" dirty="0" err="1"/>
              <a:t>Muna</a:t>
            </a:r>
            <a:r>
              <a:rPr lang="en-US" dirty="0"/>
              <a:t> is making a scale drawing of a gecko. </a:t>
            </a:r>
          </a:p>
          <a:p>
            <a:pPr>
              <a:lnSpc>
                <a:spcPct val="150000"/>
              </a:lnSpc>
            </a:pPr>
            <a:r>
              <a:rPr lang="en-US" dirty="0"/>
              <a:t>The gecko is  </a:t>
            </a:r>
            <a:r>
              <a:rPr lang="en-US" spc="-150" dirty="0"/>
              <a:t> </a:t>
            </a:r>
            <a:r>
              <a:rPr lang="en-US" dirty="0"/>
              <a:t>  inch wide and 5 inches long.</a:t>
            </a:r>
          </a:p>
          <a:p>
            <a:pPr marL="287338" indent="-287338">
              <a:spcBef>
                <a:spcPts val="1000"/>
              </a:spcBef>
            </a:pPr>
            <a:r>
              <a:rPr lang="en-US" b="1" dirty="0"/>
              <a:t>a. </a:t>
            </a:r>
            <a:r>
              <a:rPr lang="en-US" dirty="0"/>
              <a:t>She decides to make her drawing of the gecko 1 inch wide. How long will the drawing be? Show your work.</a:t>
            </a:r>
          </a:p>
          <a:p>
            <a:endParaRPr lang="en-US" dirty="0"/>
          </a:p>
        </p:txBody>
      </p:sp>
      <p:pic>
        <p:nvPicPr>
          <p:cNvPr id="27" name="Picture 26">
            <a:extLst>
              <a:ext uri="{FF2B5EF4-FFF2-40B4-BE49-F238E27FC236}">
                <a16:creationId xmlns:a16="http://schemas.microsoft.com/office/drawing/2014/main" id="{A7CB241B-25D2-1E4D-BE97-6CE772334AB7}"/>
              </a:ext>
              <a:ext uri="{C183D7F6-B498-43B3-948B-1728B52AA6E4}">
                <adec:decorative xmlns:adec="http://schemas.microsoft.com/office/drawing/2017/decorative" val="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50597" y="1371656"/>
            <a:ext cx="243414" cy="453633"/>
          </a:xfrm>
          <a:prstGeom prst="rect">
            <a:avLst/>
          </a:prstGeom>
        </p:spPr>
      </p:pic>
      <p:pic>
        <p:nvPicPr>
          <p:cNvPr id="3" name="Picture 2">
            <a:extLst>
              <a:ext uri="{FF2B5EF4-FFF2-40B4-BE49-F238E27FC236}">
                <a16:creationId xmlns:a16="http://schemas.microsoft.com/office/drawing/2014/main" id="{F8C09508-B7EB-2841-BFA8-2B0C56CEA3C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200" y="6172200"/>
            <a:ext cx="1562100" cy="228600"/>
          </a:xfrm>
          <a:prstGeom prst="rect">
            <a:avLst/>
          </a:prstGeom>
        </p:spPr>
      </p:pic>
      <p:sp>
        <p:nvSpPr>
          <p:cNvPr id="16" name="Text Placeholder 15">
            <a:extLst>
              <a:ext uri="{FF2B5EF4-FFF2-40B4-BE49-F238E27FC236}">
                <a16:creationId xmlns:a16="http://schemas.microsoft.com/office/drawing/2014/main" id="{F2FFA1E3-2D46-8045-9742-8ECDDBB86C28}"/>
              </a:ext>
            </a:extLst>
          </p:cNvPr>
          <p:cNvSpPr>
            <a:spLocks noGrp="1"/>
          </p:cNvSpPr>
          <p:nvPr>
            <p:ph type="body" sz="quarter" idx="17"/>
          </p:nvPr>
        </p:nvSpPr>
        <p:spPr/>
        <p:txBody>
          <a:bodyPr/>
          <a:lstStyle/>
          <a:p>
            <a:r>
              <a:rPr lang="en-US" dirty="0"/>
              <a:t>36</a:t>
            </a:r>
          </a:p>
        </p:txBody>
      </p:sp>
    </p:spTree>
    <p:extLst>
      <p:ext uri="{BB962C8B-B14F-4D97-AF65-F5344CB8AC3E}">
        <p14:creationId xmlns:p14="http://schemas.microsoft.com/office/powerpoint/2010/main" val="427601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E7DF4BD-FCCD-4142-AB5E-ADC949614E9E}"/>
              </a:ext>
            </a:extLst>
          </p:cNvPr>
          <p:cNvSpPr>
            <a:spLocks noGrp="1"/>
          </p:cNvSpPr>
          <p:nvPr>
            <p:ph type="body" sz="quarter" idx="12"/>
          </p:nvPr>
        </p:nvSpPr>
        <p:spPr/>
        <p:txBody>
          <a:bodyPr/>
          <a:lstStyle/>
          <a:p>
            <a:r>
              <a:rPr lang="en-US" dirty="0"/>
              <a:t>Practice</a:t>
            </a:r>
          </a:p>
        </p:txBody>
      </p:sp>
      <p:pic>
        <p:nvPicPr>
          <p:cNvPr id="18" name="Picture Placeholder 17" descr="three">
            <a:extLst>
              <a:ext uri="{FF2B5EF4-FFF2-40B4-BE49-F238E27FC236}">
                <a16:creationId xmlns:a16="http://schemas.microsoft.com/office/drawing/2014/main" id="{7F0038C8-A1DA-D845-A890-ED6FA70490D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2" name="Content Placeholder 11">
            <a:extLst>
              <a:ext uri="{FF2B5EF4-FFF2-40B4-BE49-F238E27FC236}">
                <a16:creationId xmlns:a16="http://schemas.microsoft.com/office/drawing/2014/main" id="{205B18C7-16C1-7647-A604-738CE0DE6865}"/>
              </a:ext>
            </a:extLst>
          </p:cNvPr>
          <p:cNvSpPr>
            <a:spLocks noGrp="1"/>
          </p:cNvSpPr>
          <p:nvPr>
            <p:ph sz="quarter" idx="10"/>
          </p:nvPr>
        </p:nvSpPr>
        <p:spPr>
          <a:xfrm>
            <a:off x="665497" y="821990"/>
            <a:ext cx="5486400" cy="1366828"/>
          </a:xfrm>
        </p:spPr>
        <p:txBody>
          <a:bodyPr/>
          <a:lstStyle/>
          <a:p>
            <a:pPr>
              <a:lnSpc>
                <a:spcPct val="150000"/>
              </a:lnSpc>
              <a:spcBef>
                <a:spcPts val="600"/>
              </a:spcBef>
            </a:pPr>
            <a:r>
              <a:rPr lang="en-US" dirty="0" err="1"/>
              <a:t>Muna</a:t>
            </a:r>
            <a:r>
              <a:rPr lang="en-US" dirty="0"/>
              <a:t> is making a scale drawing of a gecko. </a:t>
            </a:r>
          </a:p>
          <a:p>
            <a:pPr>
              <a:lnSpc>
                <a:spcPct val="150000"/>
              </a:lnSpc>
            </a:pPr>
            <a:r>
              <a:rPr lang="en-US" dirty="0"/>
              <a:t>The gecko is  </a:t>
            </a:r>
            <a:r>
              <a:rPr lang="en-US" spc="-150" dirty="0"/>
              <a:t> </a:t>
            </a:r>
            <a:r>
              <a:rPr lang="en-US" dirty="0"/>
              <a:t>  inch wide and 5 inches long.</a:t>
            </a:r>
          </a:p>
          <a:p>
            <a:pPr marL="287338" indent="-287338">
              <a:spcBef>
                <a:spcPts val="1000"/>
              </a:spcBef>
            </a:pPr>
            <a:r>
              <a:rPr lang="en-US" b="1" dirty="0"/>
              <a:t>b. </a:t>
            </a:r>
            <a:r>
              <a:rPr lang="en-US" dirty="0"/>
              <a:t>Check your answer to problem 3a.</a:t>
            </a:r>
            <a:br>
              <a:rPr lang="en-US" dirty="0"/>
            </a:br>
            <a:r>
              <a:rPr lang="en-US" dirty="0"/>
              <a:t>Show your work.</a:t>
            </a:r>
          </a:p>
          <a:p>
            <a:endParaRPr lang="en-US" dirty="0"/>
          </a:p>
        </p:txBody>
      </p:sp>
      <p:pic>
        <p:nvPicPr>
          <p:cNvPr id="27" name="Picture 26">
            <a:extLst>
              <a:ext uri="{FF2B5EF4-FFF2-40B4-BE49-F238E27FC236}">
                <a16:creationId xmlns:a16="http://schemas.microsoft.com/office/drawing/2014/main" id="{A7CB241B-25D2-1E4D-BE97-6CE772334AB7}"/>
              </a:ext>
              <a:ext uri="{C183D7F6-B498-43B3-948B-1728B52AA6E4}">
                <adec:decorative xmlns:adec="http://schemas.microsoft.com/office/drawing/2017/decorative" val="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50597" y="1371656"/>
            <a:ext cx="243414" cy="453633"/>
          </a:xfrm>
          <a:prstGeom prst="rect">
            <a:avLst/>
          </a:prstGeom>
        </p:spPr>
      </p:pic>
      <p:sp>
        <p:nvSpPr>
          <p:cNvPr id="16" name="Text Placeholder 15">
            <a:extLst>
              <a:ext uri="{FF2B5EF4-FFF2-40B4-BE49-F238E27FC236}">
                <a16:creationId xmlns:a16="http://schemas.microsoft.com/office/drawing/2014/main" id="{F2FFA1E3-2D46-8045-9742-8ECDDBB86C28}"/>
              </a:ext>
            </a:extLst>
          </p:cNvPr>
          <p:cNvSpPr>
            <a:spLocks noGrp="1"/>
          </p:cNvSpPr>
          <p:nvPr>
            <p:ph type="body" sz="quarter" idx="17"/>
          </p:nvPr>
        </p:nvSpPr>
        <p:spPr/>
        <p:txBody>
          <a:bodyPr/>
          <a:lstStyle/>
          <a:p>
            <a:r>
              <a:rPr lang="en-US" dirty="0"/>
              <a:t>36</a:t>
            </a:r>
          </a:p>
        </p:txBody>
      </p:sp>
    </p:spTree>
    <p:extLst>
      <p:ext uri="{BB962C8B-B14F-4D97-AF65-F5344CB8AC3E}">
        <p14:creationId xmlns:p14="http://schemas.microsoft.com/office/powerpoint/2010/main" val="112453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prstGeom prst="rect">
            <a:avLst/>
          </a:prstGeom>
        </p:spPr>
        <p:txBody>
          <a:bodyPr/>
          <a:lstStyle/>
          <a:p>
            <a:r>
              <a:rPr lang="en-US" dirty="0"/>
              <a:t>Take a moment to think on your own.</a:t>
            </a:r>
          </a:p>
        </p:txBody>
      </p:sp>
    </p:spTree>
    <p:extLst>
      <p:ext uri="{BB962C8B-B14F-4D97-AF65-F5344CB8AC3E}">
        <p14:creationId xmlns:p14="http://schemas.microsoft.com/office/powerpoint/2010/main" val="221673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14B2F4-9107-4946-AA2A-790780DC33B4}"/>
              </a:ext>
            </a:extLst>
          </p:cNvPr>
          <p:cNvSpPr>
            <a:spLocks noGrp="1"/>
          </p:cNvSpPr>
          <p:nvPr>
            <p:ph type="body" sz="quarter" idx="16"/>
          </p:nvPr>
        </p:nvSpPr>
        <p:spPr/>
        <p:txBody>
          <a:bodyPr/>
          <a:lstStyle/>
          <a:p>
            <a:r>
              <a:rPr lang="en-US" dirty="0"/>
              <a:t>Start</a:t>
            </a:r>
          </a:p>
        </p:txBody>
      </p:sp>
      <p:sp>
        <p:nvSpPr>
          <p:cNvPr id="7" name="Text Placeholder 6">
            <a:extLst>
              <a:ext uri="{FF2B5EF4-FFF2-40B4-BE49-F238E27FC236}">
                <a16:creationId xmlns:a16="http://schemas.microsoft.com/office/drawing/2014/main" id="{5073A832-04D9-5745-AA2E-99370B8944F0}"/>
              </a:ext>
            </a:extLst>
          </p:cNvPr>
          <p:cNvSpPr>
            <a:spLocks noGrp="1"/>
          </p:cNvSpPr>
          <p:nvPr>
            <p:ph type="body" sz="quarter" idx="11"/>
          </p:nvPr>
        </p:nvSpPr>
        <p:spPr/>
        <p:txBody>
          <a:bodyPr/>
          <a:lstStyle/>
          <a:p>
            <a:r>
              <a:rPr lang="en-US" dirty="0"/>
              <a:t>Which One Doesn’t Belong?</a:t>
            </a:r>
          </a:p>
        </p:txBody>
      </p:sp>
      <p:sp>
        <p:nvSpPr>
          <p:cNvPr id="13" name="Text Placeholder 12">
            <a:extLst>
              <a:ext uri="{FF2B5EF4-FFF2-40B4-BE49-F238E27FC236}">
                <a16:creationId xmlns:a16="http://schemas.microsoft.com/office/drawing/2014/main" id="{2CF6E273-AA4F-F949-A55D-8529BFDA0826}"/>
              </a:ext>
            </a:extLst>
          </p:cNvPr>
          <p:cNvSpPr>
            <a:spLocks noGrp="1"/>
          </p:cNvSpPr>
          <p:nvPr>
            <p:ph type="body" sz="quarter" idx="17"/>
          </p:nvPr>
        </p:nvSpPr>
        <p:spPr/>
        <p:txBody>
          <a:bodyPr/>
          <a:lstStyle/>
          <a:p>
            <a:r>
              <a:rPr lang="en-US" dirty="0"/>
              <a:t>A</a:t>
            </a:r>
          </a:p>
        </p:txBody>
      </p:sp>
      <p:sp>
        <p:nvSpPr>
          <p:cNvPr id="17" name="Content Placeholder 16">
            <a:extLst>
              <a:ext uri="{FF2B5EF4-FFF2-40B4-BE49-F238E27FC236}">
                <a16:creationId xmlns:a16="http://schemas.microsoft.com/office/drawing/2014/main" id="{2E8D561C-CE1C-FD42-969E-D0FEDC4BCFDC}"/>
              </a:ext>
            </a:extLst>
          </p:cNvPr>
          <p:cNvSpPr>
            <a:spLocks noGrp="1"/>
          </p:cNvSpPr>
          <p:nvPr>
            <p:ph sz="quarter" idx="12"/>
          </p:nvPr>
        </p:nvSpPr>
        <p:spPr/>
        <p:txBody>
          <a:bodyPr/>
          <a:lstStyle/>
          <a:p>
            <a:r>
              <a:rPr lang="en-US" dirty="0"/>
              <a:t>1 ticket for $1.80</a:t>
            </a:r>
          </a:p>
        </p:txBody>
      </p:sp>
      <p:sp>
        <p:nvSpPr>
          <p:cNvPr id="14" name="Text Placeholder 13">
            <a:extLst>
              <a:ext uri="{FF2B5EF4-FFF2-40B4-BE49-F238E27FC236}">
                <a16:creationId xmlns:a16="http://schemas.microsoft.com/office/drawing/2014/main" id="{99BBD133-6E97-864B-B3B3-1DD1C2EEF545}"/>
              </a:ext>
            </a:extLst>
          </p:cNvPr>
          <p:cNvSpPr>
            <a:spLocks noGrp="1"/>
          </p:cNvSpPr>
          <p:nvPr>
            <p:ph type="body" sz="quarter" idx="18"/>
          </p:nvPr>
        </p:nvSpPr>
        <p:spPr/>
        <p:txBody>
          <a:bodyPr/>
          <a:lstStyle/>
          <a:p>
            <a:r>
              <a:rPr lang="en-US" dirty="0"/>
              <a:t>B</a:t>
            </a:r>
          </a:p>
        </p:txBody>
      </p:sp>
      <p:sp>
        <p:nvSpPr>
          <p:cNvPr id="18" name="Content Placeholder 17">
            <a:extLst>
              <a:ext uri="{FF2B5EF4-FFF2-40B4-BE49-F238E27FC236}">
                <a16:creationId xmlns:a16="http://schemas.microsoft.com/office/drawing/2014/main" id="{60E94FB7-EC0B-5846-9A40-B3E74598AF63}"/>
              </a:ext>
            </a:extLst>
          </p:cNvPr>
          <p:cNvSpPr>
            <a:spLocks noGrp="1"/>
          </p:cNvSpPr>
          <p:nvPr>
            <p:ph sz="quarter" idx="13"/>
          </p:nvPr>
        </p:nvSpPr>
        <p:spPr/>
        <p:txBody>
          <a:bodyPr/>
          <a:lstStyle/>
          <a:p>
            <a:r>
              <a:rPr lang="en-US" dirty="0"/>
              <a:t>$9 buys 5 tickets</a:t>
            </a:r>
          </a:p>
        </p:txBody>
      </p:sp>
      <p:sp>
        <p:nvSpPr>
          <p:cNvPr id="15" name="Text Placeholder 14">
            <a:extLst>
              <a:ext uri="{FF2B5EF4-FFF2-40B4-BE49-F238E27FC236}">
                <a16:creationId xmlns:a16="http://schemas.microsoft.com/office/drawing/2014/main" id="{F5DAD249-C5D2-1F4C-BD9E-37EE89D04226}"/>
              </a:ext>
            </a:extLst>
          </p:cNvPr>
          <p:cNvSpPr>
            <a:spLocks noGrp="1"/>
          </p:cNvSpPr>
          <p:nvPr>
            <p:ph type="body" sz="quarter" idx="19"/>
          </p:nvPr>
        </p:nvSpPr>
        <p:spPr/>
        <p:txBody>
          <a:bodyPr/>
          <a:lstStyle/>
          <a:p>
            <a:r>
              <a:rPr lang="en-US" dirty="0"/>
              <a:t>C</a:t>
            </a:r>
          </a:p>
        </p:txBody>
      </p:sp>
      <p:sp>
        <p:nvSpPr>
          <p:cNvPr id="19" name="Content Placeholder 18">
            <a:extLst>
              <a:ext uri="{FF2B5EF4-FFF2-40B4-BE49-F238E27FC236}">
                <a16:creationId xmlns:a16="http://schemas.microsoft.com/office/drawing/2014/main" id="{3EBBB3AA-E8A0-1A45-9A45-7425DEFB9E67}"/>
              </a:ext>
            </a:extLst>
          </p:cNvPr>
          <p:cNvSpPr>
            <a:spLocks noGrp="1"/>
          </p:cNvSpPr>
          <p:nvPr>
            <p:ph sz="quarter" idx="14"/>
          </p:nvPr>
        </p:nvSpPr>
        <p:spPr/>
        <p:txBody>
          <a:bodyPr/>
          <a:lstStyle/>
          <a:p>
            <a:r>
              <a:rPr lang="en-US" dirty="0"/>
              <a:t>9 tickets for $15</a:t>
            </a:r>
          </a:p>
        </p:txBody>
      </p:sp>
      <p:sp>
        <p:nvSpPr>
          <p:cNvPr id="16" name="Text Placeholder 15">
            <a:extLst>
              <a:ext uri="{FF2B5EF4-FFF2-40B4-BE49-F238E27FC236}">
                <a16:creationId xmlns:a16="http://schemas.microsoft.com/office/drawing/2014/main" id="{C581C02E-01B8-544B-9912-A1A45390B38E}"/>
              </a:ext>
            </a:extLst>
          </p:cNvPr>
          <p:cNvSpPr>
            <a:spLocks noGrp="1"/>
          </p:cNvSpPr>
          <p:nvPr>
            <p:ph type="body" sz="quarter" idx="20"/>
          </p:nvPr>
        </p:nvSpPr>
        <p:spPr/>
        <p:txBody>
          <a:bodyPr/>
          <a:lstStyle/>
          <a:p>
            <a:r>
              <a:rPr lang="en-US" dirty="0"/>
              <a:t>D</a:t>
            </a:r>
          </a:p>
        </p:txBody>
      </p:sp>
      <p:sp>
        <p:nvSpPr>
          <p:cNvPr id="20" name="Content Placeholder 19">
            <a:extLst>
              <a:ext uri="{FF2B5EF4-FFF2-40B4-BE49-F238E27FC236}">
                <a16:creationId xmlns:a16="http://schemas.microsoft.com/office/drawing/2014/main" id="{5690AAB3-8847-614F-B388-174B52F7EFF9}"/>
              </a:ext>
            </a:extLst>
          </p:cNvPr>
          <p:cNvSpPr>
            <a:spLocks noGrp="1"/>
          </p:cNvSpPr>
          <p:nvPr>
            <p:ph sz="quarter" idx="15"/>
          </p:nvPr>
        </p:nvSpPr>
        <p:spPr/>
        <p:txBody>
          <a:bodyPr/>
          <a:lstStyle/>
          <a:p>
            <a:r>
              <a:rPr lang="en-US" dirty="0"/>
              <a:t>10 prizes for $18</a:t>
            </a:r>
          </a:p>
        </p:txBody>
      </p:sp>
    </p:spTree>
    <p:extLst>
      <p:ext uri="{BB962C8B-B14F-4D97-AF65-F5344CB8AC3E}">
        <p14:creationId xmlns:p14="http://schemas.microsoft.com/office/powerpoint/2010/main" val="372986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591637" cy="1497012"/>
          </a:xfrm>
          <a:prstGeom prst="rect">
            <a:avLst/>
          </a:prstGeom>
        </p:spPr>
        <p:txBody>
          <a:bodyPr/>
          <a:lstStyle/>
          <a:p>
            <a:r>
              <a:rPr lang="en-US" dirty="0"/>
              <a:t>Turn and talk with your partner about . . .</a:t>
            </a:r>
          </a:p>
        </p:txBody>
      </p:sp>
    </p:spTree>
    <p:extLst>
      <p:ext uri="{BB962C8B-B14F-4D97-AF65-F5344CB8AC3E}">
        <p14:creationId xmlns:p14="http://schemas.microsoft.com/office/powerpoint/2010/main" val="425856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423160"/>
            <a:ext cx="4696568" cy="1497012"/>
          </a:xfrm>
          <a:prstGeom prst="rect">
            <a:avLst/>
          </a:prstGeom>
        </p:spPr>
        <p:txBody>
          <a:bodyPr/>
          <a:lstStyle/>
          <a:p>
            <a:r>
              <a:rPr lang="en-US" sz="2800" dirty="0">
                <a:solidFill>
                  <a:srgbClr val="0084CA"/>
                </a:solidFill>
              </a:rPr>
              <a:t>REPEAT</a:t>
            </a:r>
          </a:p>
          <a:p>
            <a:r>
              <a:rPr lang="en-US" sz="2800" dirty="0"/>
              <a:t>Restate the idea to give everyone a chance to hear it, or hear it again.</a:t>
            </a:r>
          </a:p>
        </p:txBody>
      </p:sp>
    </p:spTree>
    <p:extLst>
      <p:ext uri="{BB962C8B-B14F-4D97-AF65-F5344CB8AC3E}">
        <p14:creationId xmlns:p14="http://schemas.microsoft.com/office/powerpoint/2010/main" val="351789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prstGeom prst="rect">
            <a:avLst/>
          </a:prstGeom>
        </p:spPr>
        <p:txBody>
          <a:bodyPr/>
          <a:lstStyle/>
          <a:p>
            <a:r>
              <a:rPr lang="en-US" sz="2800" dirty="0">
                <a:solidFill>
                  <a:srgbClr val="0084CA"/>
                </a:solidFill>
              </a:rPr>
              <a:t>REPHRASE</a:t>
            </a:r>
          </a:p>
          <a:p>
            <a:r>
              <a:rPr lang="en-US" sz="2800" dirty="0"/>
              <a:t>Restate the idea in your own words.</a:t>
            </a:r>
          </a:p>
        </p:txBody>
      </p:sp>
    </p:spTree>
    <p:extLst>
      <p:ext uri="{BB962C8B-B14F-4D97-AF65-F5344CB8AC3E}">
        <p14:creationId xmlns:p14="http://schemas.microsoft.com/office/powerpoint/2010/main" val="308901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423160"/>
            <a:ext cx="5970732" cy="1497012"/>
          </a:xfrm>
          <a:prstGeom prst="rect">
            <a:avLst/>
          </a:prstGeom>
        </p:spPr>
        <p:txBody>
          <a:bodyPr/>
          <a:lstStyle/>
          <a:p>
            <a:r>
              <a:rPr lang="en-US" sz="2800" dirty="0">
                <a:solidFill>
                  <a:srgbClr val="0084CA"/>
                </a:solidFill>
              </a:rPr>
              <a:t>REWORD</a:t>
            </a:r>
          </a:p>
          <a:p>
            <a:r>
              <a:rPr lang="en-US" sz="2800" dirty="0"/>
              <a:t>Restate the idea using academic or mathematical language.</a:t>
            </a:r>
          </a:p>
        </p:txBody>
      </p:sp>
    </p:spTree>
    <p:extLst>
      <p:ext uri="{BB962C8B-B14F-4D97-AF65-F5344CB8AC3E}">
        <p14:creationId xmlns:p14="http://schemas.microsoft.com/office/powerpoint/2010/main" val="216396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2963406" y="585883"/>
            <a:ext cx="5026351" cy="1497012"/>
          </a:xfrm>
          <a:prstGeom prst="rect">
            <a:avLst/>
          </a:prstGeom>
        </p:spPr>
        <p:txBody>
          <a:bodyPr/>
          <a:lstStyle/>
          <a:p>
            <a:r>
              <a:rPr lang="en-US" sz="2800" dirty="0">
                <a:solidFill>
                  <a:srgbClr val="0084CA"/>
                </a:solidFill>
              </a:rPr>
              <a:t>RECORD</a:t>
            </a:r>
          </a:p>
          <a:p>
            <a:r>
              <a:rPr lang="en-US" sz="2800" dirty="0"/>
              <a:t>Record ideas using words, numbers or pictures.</a:t>
            </a:r>
          </a:p>
        </p:txBody>
      </p:sp>
    </p:spTree>
    <p:extLst>
      <p:ext uri="{BB962C8B-B14F-4D97-AF65-F5344CB8AC3E}">
        <p14:creationId xmlns:p14="http://schemas.microsoft.com/office/powerpoint/2010/main" val="176792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2423160"/>
            <a:ext cx="6015703" cy="1497012"/>
          </a:xfrm>
          <a:prstGeom prst="rect">
            <a:avLst/>
          </a:prstGeom>
        </p:spPr>
        <p:txBody>
          <a:bodyPr anchor="ctr"/>
          <a:lstStyle/>
          <a:p>
            <a:pPr marL="0" indent="0">
              <a:buNone/>
            </a:pPr>
            <a:r>
              <a:rPr lang="en-US" sz="2400" b="1" dirty="0">
                <a:solidFill>
                  <a:srgbClr val="45B663"/>
                </a:solidFill>
              </a:rPr>
              <a:t>THREE READS</a:t>
            </a:r>
          </a:p>
          <a:p>
            <a:pPr marL="342900" indent="-342900">
              <a:buFont typeface="Arial" panose="020B0604020202020204" pitchFamily="34" charset="0"/>
              <a:buChar char="•"/>
            </a:pPr>
            <a:r>
              <a:rPr lang="en-US" sz="2400" b="1" dirty="0"/>
              <a:t>Read 1: </a:t>
            </a:r>
            <a:r>
              <a:rPr lang="en-US" sz="2400" b="0" dirty="0"/>
              <a:t>What is the problem about?</a:t>
            </a:r>
          </a:p>
          <a:p>
            <a:pPr marL="342900" indent="-342900">
              <a:buFont typeface="Arial" panose="020B0604020202020204" pitchFamily="34" charset="0"/>
              <a:buChar char="•"/>
            </a:pPr>
            <a:r>
              <a:rPr lang="en-US" sz="2400" b="1" dirty="0"/>
              <a:t>Read 2: </a:t>
            </a:r>
            <a:r>
              <a:rPr lang="en-US" sz="2400" b="0" dirty="0"/>
              <a:t>What are you trying to find out?</a:t>
            </a:r>
          </a:p>
          <a:p>
            <a:pPr marL="342900" indent="-342900">
              <a:buFont typeface="Arial" panose="020B0604020202020204" pitchFamily="34" charset="0"/>
              <a:buChar char="•"/>
            </a:pPr>
            <a:r>
              <a:rPr lang="en-US" sz="2400" b="1" dirty="0"/>
              <a:t>Read 3: </a:t>
            </a:r>
            <a:r>
              <a:rPr lang="en-US" sz="2400" b="0" dirty="0"/>
              <a:t>What information is important?</a:t>
            </a:r>
          </a:p>
        </p:txBody>
      </p:sp>
    </p:spTree>
    <p:extLst>
      <p:ext uri="{BB962C8B-B14F-4D97-AF65-F5344CB8AC3E}">
        <p14:creationId xmlns:p14="http://schemas.microsoft.com/office/powerpoint/2010/main" val="71433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2423160"/>
            <a:ext cx="5925762" cy="1497012"/>
          </a:xfrm>
          <a:prstGeom prst="rect">
            <a:avLst/>
          </a:prstGeom>
        </p:spPr>
        <p:txBody>
          <a:bodyPr anchor="ctr"/>
          <a:lstStyle/>
          <a:p>
            <a:pPr marL="0" indent="0">
              <a:buNone/>
            </a:pPr>
            <a:r>
              <a:rPr lang="en-US" sz="2400" b="1" dirty="0">
                <a:solidFill>
                  <a:srgbClr val="45B663"/>
                </a:solidFill>
              </a:rPr>
              <a:t>CO-CRAFT QUESTIONS</a:t>
            </a:r>
          </a:p>
          <a:p>
            <a:pPr marL="342900" indent="-342900">
              <a:buFont typeface="Arial" panose="020B0604020202020204" pitchFamily="34" charset="0"/>
              <a:buChar char="•"/>
            </a:pPr>
            <a:r>
              <a:rPr lang="en-US" sz="2400" b="0" dirty="0"/>
              <a:t>What is the problem about?</a:t>
            </a:r>
          </a:p>
          <a:p>
            <a:pPr marL="342900" indent="-342900">
              <a:buFont typeface="Arial" panose="020B0604020202020204" pitchFamily="34" charset="0"/>
              <a:buChar char="•"/>
            </a:pPr>
            <a:r>
              <a:rPr lang="en-US" sz="2400" b="0" dirty="0"/>
              <a:t>What questions can you ask that</a:t>
            </a:r>
            <a:br>
              <a:rPr lang="en-US" sz="2400" b="0" dirty="0"/>
            </a:br>
            <a:r>
              <a:rPr lang="en-US" sz="2400" b="0" dirty="0"/>
              <a:t>mathematics can answer?</a:t>
            </a:r>
          </a:p>
        </p:txBody>
      </p:sp>
    </p:spTree>
    <p:extLst>
      <p:ext uri="{BB962C8B-B14F-4D97-AF65-F5344CB8AC3E}">
        <p14:creationId xmlns:p14="http://schemas.microsoft.com/office/powerpoint/2010/main" val="26605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202316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51093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F6939B4-DC20-5842-A819-A6A34D06C932}"/>
              </a:ext>
            </a:extLst>
          </p:cNvPr>
          <p:cNvSpPr>
            <a:spLocks noGrp="1"/>
          </p:cNvSpPr>
          <p:nvPr>
            <p:ph type="body" sz="quarter" idx="10"/>
          </p:nvPr>
        </p:nvSpPr>
        <p:spPr/>
        <p:txBody>
          <a:bodyPr/>
          <a:lstStyle/>
          <a:p>
            <a:r>
              <a:rPr lang="en-US" dirty="0"/>
              <a:t>CONNECT TO CULTURE  </a:t>
            </a:r>
            <a:r>
              <a:rPr lang="en-US" sz="1800" dirty="0"/>
              <a:t>Optional</a:t>
            </a:r>
          </a:p>
          <a:p>
            <a:endParaRPr lang="en-US" dirty="0"/>
          </a:p>
        </p:txBody>
      </p:sp>
      <p:sp>
        <p:nvSpPr>
          <p:cNvPr id="13" name="Content Placeholder 12">
            <a:extLst>
              <a:ext uri="{FF2B5EF4-FFF2-40B4-BE49-F238E27FC236}">
                <a16:creationId xmlns:a16="http://schemas.microsoft.com/office/drawing/2014/main" id="{A0C177A2-98F1-D848-96D7-D5930B956BDA}"/>
              </a:ext>
            </a:extLst>
          </p:cNvPr>
          <p:cNvSpPr>
            <a:spLocks noGrp="1"/>
          </p:cNvSpPr>
          <p:nvPr>
            <p:ph sz="quarter" idx="11"/>
          </p:nvPr>
        </p:nvSpPr>
        <p:spPr/>
        <p:txBody>
          <a:bodyPr/>
          <a:lstStyle/>
          <a:p>
            <a:r>
              <a:rPr lang="en-US" dirty="0"/>
              <a:t>Weaving has been practiced all over the world for thousands of years. The pattern of the rug shown in the photograph is common among the Diné people of the Southwestern United States. </a:t>
            </a:r>
          </a:p>
          <a:p>
            <a:endParaRPr lang="en-US" dirty="0"/>
          </a:p>
          <a:p>
            <a:endParaRPr lang="en-US" dirty="0"/>
          </a:p>
          <a:p>
            <a:pPr marL="457200" indent="-457200">
              <a:buFont typeface="Arial" panose="020B0604020202020204" pitchFamily="34" charset="0"/>
              <a:buChar char="•"/>
            </a:pPr>
            <a:r>
              <a:rPr lang="en-US" dirty="0"/>
              <a:t>What is your experience with weaving, knitting, crocheting, or sewing?</a:t>
            </a:r>
          </a:p>
        </p:txBody>
      </p:sp>
      <p:pic>
        <p:nvPicPr>
          <p:cNvPr id="5" name="Content Placeholder 16">
            <a:extLst>
              <a:ext uri="{FF2B5EF4-FFF2-40B4-BE49-F238E27FC236}">
                <a16:creationId xmlns:a16="http://schemas.microsoft.com/office/drawing/2014/main" id="{7464EB09-2F9A-564A-BDE4-F93CEF3FF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6556" y="1193800"/>
            <a:ext cx="1663700" cy="3848100"/>
          </a:xfrm>
          <a:prstGeom prst="rect">
            <a:avLst/>
          </a:prstGeom>
        </p:spPr>
      </p:pic>
    </p:spTree>
    <p:extLst>
      <p:ext uri="{BB962C8B-B14F-4D97-AF65-F5344CB8AC3E}">
        <p14:creationId xmlns:p14="http://schemas.microsoft.com/office/powerpoint/2010/main" val="324604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Try It">
            <a:extLst>
              <a:ext uri="{FF2B5EF4-FFF2-40B4-BE49-F238E27FC236}">
                <a16:creationId xmlns:a16="http://schemas.microsoft.com/office/drawing/2014/main" id="{BEA9E4FF-5DF3-7C46-BD75-72756C21C87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70496" y="-8988"/>
            <a:ext cx="1291604" cy="743419"/>
          </a:xfrm>
        </p:spPr>
      </p:pic>
      <p:sp>
        <p:nvSpPr>
          <p:cNvPr id="11" name="Text Placeholder 10">
            <a:extLst>
              <a:ext uri="{FF2B5EF4-FFF2-40B4-BE49-F238E27FC236}">
                <a16:creationId xmlns:a16="http://schemas.microsoft.com/office/drawing/2014/main" id="{9D6B6B4E-A6DD-DC48-A160-B7A5CF68E51A}"/>
              </a:ext>
            </a:extLst>
          </p:cNvPr>
          <p:cNvSpPr>
            <a:spLocks noGrp="1"/>
          </p:cNvSpPr>
          <p:nvPr>
            <p:ph type="body" sz="quarter" idx="12"/>
          </p:nvPr>
        </p:nvSpPr>
        <p:spPr>
          <a:xfrm>
            <a:off x="1651566" y="-36409"/>
            <a:ext cx="7600989" cy="699720"/>
          </a:xfrm>
        </p:spPr>
        <p:txBody>
          <a:bodyPr/>
          <a:lstStyle/>
          <a:p>
            <a:r>
              <a:rPr lang="en-US" dirty="0"/>
              <a:t>Make sense of the problem</a:t>
            </a:r>
          </a:p>
        </p:txBody>
      </p:sp>
      <p:sp>
        <p:nvSpPr>
          <p:cNvPr id="9" name="Text Placeholder 8">
            <a:extLst>
              <a:ext uri="{FF2B5EF4-FFF2-40B4-BE49-F238E27FC236}">
                <a16:creationId xmlns:a16="http://schemas.microsoft.com/office/drawing/2014/main" id="{C781261D-01DC-044C-9AE3-25E79F0D7026}"/>
              </a:ext>
            </a:extLst>
          </p:cNvPr>
          <p:cNvSpPr>
            <a:spLocks noGrp="1"/>
          </p:cNvSpPr>
          <p:nvPr>
            <p:ph type="body" sz="quarter" idx="10"/>
          </p:nvPr>
        </p:nvSpPr>
        <p:spPr>
          <a:xfrm>
            <a:off x="412750" y="1041075"/>
            <a:ext cx="5486400" cy="969963"/>
          </a:xfrm>
        </p:spPr>
        <p:txBody>
          <a:bodyPr/>
          <a:lstStyle/>
          <a:p>
            <a:pPr>
              <a:lnSpc>
                <a:spcPct val="150000"/>
              </a:lnSpc>
            </a:pPr>
            <a:r>
              <a:rPr lang="en-US" dirty="0"/>
              <a:t>Grace’s grandmother weaves a rug that is</a:t>
            </a:r>
            <a:br>
              <a:rPr lang="en-US" dirty="0"/>
            </a:br>
            <a:r>
              <a:rPr lang="en-US" dirty="0"/>
              <a:t>  </a:t>
            </a:r>
            <a:r>
              <a:rPr lang="en-US" spc="-150" dirty="0"/>
              <a:t> </a:t>
            </a:r>
            <a:r>
              <a:rPr lang="en-US" dirty="0"/>
              <a:t> yard wide and 2 yards long. Grace wants to weave a rug that uses the same design </a:t>
            </a:r>
            <a:br>
              <a:rPr lang="en-US" dirty="0"/>
            </a:br>
            <a:r>
              <a:rPr lang="en-US" dirty="0"/>
              <a:t>but is 1 yard wide. </a:t>
            </a:r>
          </a:p>
          <a:p>
            <a:pPr>
              <a:lnSpc>
                <a:spcPct val="150000"/>
              </a:lnSpc>
            </a:pPr>
            <a:endParaRPr lang="en-US" dirty="0"/>
          </a:p>
        </p:txBody>
      </p:sp>
      <p:pic>
        <p:nvPicPr>
          <p:cNvPr id="17" name="Content Placeholder 16">
            <a:extLst>
              <a:ext uri="{FF2B5EF4-FFF2-40B4-BE49-F238E27FC236}">
                <a16:creationId xmlns:a16="http://schemas.microsoft.com/office/drawing/2014/main" id="{FD229E7D-5DA1-CF4E-A55C-D3B7957A4A23}"/>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736556" y="1193800"/>
            <a:ext cx="1663700" cy="3848100"/>
          </a:xfrm>
        </p:spPr>
      </p:pic>
      <p:sp>
        <p:nvSpPr>
          <p:cNvPr id="10" name="Content Placeholder 9">
            <a:extLst>
              <a:ext uri="{FF2B5EF4-FFF2-40B4-BE49-F238E27FC236}">
                <a16:creationId xmlns:a16="http://schemas.microsoft.com/office/drawing/2014/main" id="{3039A6B1-3509-0F40-9111-8B859F7008C4}"/>
              </a:ext>
            </a:extLst>
          </p:cNvPr>
          <p:cNvSpPr>
            <a:spLocks noGrp="1"/>
          </p:cNvSpPr>
          <p:nvPr>
            <p:ph sz="quarter" idx="11"/>
          </p:nvPr>
        </p:nvSpPr>
        <p:spPr>
          <a:xfrm>
            <a:off x="6234545" y="5041900"/>
            <a:ext cx="2668155" cy="1261872"/>
          </a:xfrm>
        </p:spPr>
        <p:txBody>
          <a:bodyPr/>
          <a:lstStyle/>
          <a:p>
            <a:pPr lvl="0"/>
            <a:r>
              <a:rPr lang="en-US" dirty="0"/>
              <a:t>What do you notice? </a:t>
            </a:r>
          </a:p>
          <a:p>
            <a:pPr lvl="0"/>
            <a:r>
              <a:rPr lang="en-US" dirty="0"/>
              <a:t>What do you wonder?</a:t>
            </a:r>
          </a:p>
        </p:txBody>
      </p:sp>
      <p:pic>
        <p:nvPicPr>
          <p:cNvPr id="18" name="Picture 17">
            <a:extLst>
              <a:ext uri="{FF2B5EF4-FFF2-40B4-BE49-F238E27FC236}">
                <a16:creationId xmlns:a16="http://schemas.microsoft.com/office/drawing/2014/main" id="{56E8EC57-AE5B-0E4D-ADA1-559A8043B4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7503" y="1560345"/>
            <a:ext cx="215900" cy="457200"/>
          </a:xfrm>
          <a:prstGeom prst="rect">
            <a:avLst/>
          </a:prstGeom>
        </p:spPr>
      </p:pic>
      <p:pic>
        <p:nvPicPr>
          <p:cNvPr id="22" name="Picture 21">
            <a:extLst>
              <a:ext uri="{FF2B5EF4-FFF2-40B4-BE49-F238E27FC236}">
                <a16:creationId xmlns:a16="http://schemas.microsoft.com/office/drawing/2014/main" id="{12DF0406-5311-6A44-BB4C-0D526ECB671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1440" y="6016752"/>
            <a:ext cx="495300" cy="457200"/>
          </a:xfrm>
          <a:prstGeom prst="rect">
            <a:avLst/>
          </a:prstGeom>
        </p:spPr>
      </p:pic>
      <p:sp>
        <p:nvSpPr>
          <p:cNvPr id="14" name="Text Placeholder 13">
            <a:extLst>
              <a:ext uri="{FF2B5EF4-FFF2-40B4-BE49-F238E27FC236}">
                <a16:creationId xmlns:a16="http://schemas.microsoft.com/office/drawing/2014/main" id="{BD475B30-9E26-1743-8FE1-889C6D7214E9}"/>
              </a:ext>
            </a:extLst>
          </p:cNvPr>
          <p:cNvSpPr>
            <a:spLocks noGrp="1"/>
          </p:cNvSpPr>
          <p:nvPr>
            <p:ph type="body" sz="quarter" idx="16"/>
          </p:nvPr>
        </p:nvSpPr>
        <p:spPr>
          <a:xfrm>
            <a:off x="413149" y="6550025"/>
            <a:ext cx="640080" cy="307975"/>
          </a:xfrm>
        </p:spPr>
        <p:txBody>
          <a:bodyPr/>
          <a:lstStyle/>
          <a:p>
            <a:r>
              <a:rPr lang="en-US" dirty="0"/>
              <a:t>33</a:t>
            </a:r>
          </a:p>
        </p:txBody>
      </p:sp>
    </p:spTree>
    <p:extLst>
      <p:ext uri="{BB962C8B-B14F-4D97-AF65-F5344CB8AC3E}">
        <p14:creationId xmlns:p14="http://schemas.microsoft.com/office/powerpoint/2010/main" val="374526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92A468CB-B2E7-9B46-B7CA-AD88425D4BB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8EA3A64C-CAC0-2A4B-8215-2925D0EA01D4}"/>
              </a:ext>
            </a:extLst>
          </p:cNvPr>
          <p:cNvSpPr>
            <a:spLocks noGrp="1"/>
          </p:cNvSpPr>
          <p:nvPr>
            <p:ph type="body" sz="quarter" idx="12"/>
          </p:nvPr>
        </p:nvSpPr>
        <p:spPr/>
        <p:txBody>
          <a:bodyPr/>
          <a:lstStyle/>
          <a:p>
            <a:r>
              <a:rPr lang="en-US" dirty="0"/>
              <a:t>Make sense of the problem</a:t>
            </a:r>
          </a:p>
        </p:txBody>
      </p:sp>
      <p:sp>
        <p:nvSpPr>
          <p:cNvPr id="8" name="Text Placeholder 7">
            <a:extLst>
              <a:ext uri="{FF2B5EF4-FFF2-40B4-BE49-F238E27FC236}">
                <a16:creationId xmlns:a16="http://schemas.microsoft.com/office/drawing/2014/main" id="{F1953276-B517-7247-A098-2DEE9E8D109C}"/>
              </a:ext>
            </a:extLst>
          </p:cNvPr>
          <p:cNvSpPr>
            <a:spLocks noGrp="1"/>
          </p:cNvSpPr>
          <p:nvPr>
            <p:ph type="body" sz="quarter" idx="10"/>
          </p:nvPr>
        </p:nvSpPr>
        <p:spPr>
          <a:xfrm>
            <a:off x="413148" y="1041075"/>
            <a:ext cx="5486400" cy="969264"/>
          </a:xfrm>
        </p:spPr>
        <p:txBody>
          <a:bodyPr/>
          <a:lstStyle/>
          <a:p>
            <a:pPr>
              <a:lnSpc>
                <a:spcPct val="150000"/>
              </a:lnSpc>
            </a:pPr>
            <a:r>
              <a:rPr lang="en-US" dirty="0">
                <a:ea typeface="+mn-lt"/>
                <a:cs typeface="+mn-lt"/>
              </a:rPr>
              <a:t>Grace’s grandmother weaves a rug that is</a:t>
            </a:r>
            <a:br>
              <a:rPr lang="en-US" dirty="0">
                <a:ea typeface="+mn-lt"/>
                <a:cs typeface="+mn-lt"/>
              </a:rPr>
            </a:br>
            <a:r>
              <a:rPr lang="en-US" dirty="0">
                <a:ea typeface="+mn-lt"/>
                <a:cs typeface="+mn-lt"/>
              </a:rPr>
              <a:t> </a:t>
            </a:r>
            <a:r>
              <a:rPr lang="en-US" spc="-150" dirty="0">
                <a:ea typeface="+mn-lt"/>
                <a:cs typeface="+mn-lt"/>
              </a:rPr>
              <a:t> </a:t>
            </a:r>
            <a:r>
              <a:rPr lang="en-US" dirty="0">
                <a:ea typeface="+mn-lt"/>
                <a:cs typeface="+mn-lt"/>
              </a:rPr>
              <a:t>  yard wide and 2 yards long. Grace wants to weave a rug that uses the same design </a:t>
            </a:r>
            <a:br>
              <a:rPr lang="en-US" dirty="0">
                <a:ea typeface="+mn-lt"/>
                <a:cs typeface="+mn-lt"/>
              </a:rPr>
            </a:br>
            <a:r>
              <a:rPr lang="en-US" dirty="0">
                <a:ea typeface="+mn-lt"/>
                <a:cs typeface="+mn-lt"/>
              </a:rPr>
              <a:t>but is 1 yard wide.</a:t>
            </a:r>
            <a:r>
              <a:rPr lang="en-US" dirty="0"/>
              <a:t> How long will the rug be?</a:t>
            </a:r>
          </a:p>
          <a:p>
            <a:pPr>
              <a:lnSpc>
                <a:spcPct val="150000"/>
              </a:lnSpc>
            </a:pPr>
            <a:endParaRPr lang="en-US" dirty="0"/>
          </a:p>
          <a:p>
            <a:pPr>
              <a:lnSpc>
                <a:spcPct val="150000"/>
              </a:lnSpc>
            </a:pPr>
            <a:endParaRPr lang="en-US" dirty="0"/>
          </a:p>
          <a:p>
            <a:pPr>
              <a:lnSpc>
                <a:spcPct val="150000"/>
              </a:lnSpc>
            </a:pPr>
            <a:endParaRPr lang="en-US" dirty="0"/>
          </a:p>
        </p:txBody>
      </p:sp>
      <p:pic>
        <p:nvPicPr>
          <p:cNvPr id="11" name="Content Placeholder 16">
            <a:extLst>
              <a:ext uri="{FF2B5EF4-FFF2-40B4-BE49-F238E27FC236}">
                <a16:creationId xmlns:a16="http://schemas.microsoft.com/office/drawing/2014/main" id="{20FF3850-0DEA-DB49-972E-E12C295E4CD4}"/>
              </a:ext>
              <a:ext uri="{C183D7F6-B498-43B3-948B-1728B52AA6E4}">
                <adec:decorative xmlns:adec="http://schemas.microsoft.com/office/drawing/2017/decorative" val="1"/>
              </a:ext>
            </a:extLst>
          </p:cNvPr>
          <p:cNvPicPr>
            <a:picLocks noGrp="1" noChangeAspect="1"/>
          </p:cNvPicPr>
          <p:nvPr>
            <p:ph sz="quarter" idx="15"/>
          </p:nvPr>
        </p:nvPicPr>
        <p:blipFill>
          <a:blip r:embed="rId3"/>
          <a:stretch>
            <a:fillRect/>
          </a:stretch>
        </p:blipFill>
        <p:spPr>
          <a:xfrm>
            <a:off x="6736556" y="1193800"/>
            <a:ext cx="1663700" cy="3848100"/>
          </a:xfrm>
        </p:spPr>
      </p:pic>
      <p:sp>
        <p:nvSpPr>
          <p:cNvPr id="9" name="Content Placeholder 8">
            <a:extLst>
              <a:ext uri="{FF2B5EF4-FFF2-40B4-BE49-F238E27FC236}">
                <a16:creationId xmlns:a16="http://schemas.microsoft.com/office/drawing/2014/main" id="{F0DA827C-7E2E-0C4F-B372-39AA3049AE81}"/>
              </a:ext>
            </a:extLst>
          </p:cNvPr>
          <p:cNvSpPr>
            <a:spLocks noGrp="1"/>
          </p:cNvSpPr>
          <p:nvPr>
            <p:ph sz="quarter" idx="11"/>
          </p:nvPr>
        </p:nvSpPr>
        <p:spPr/>
        <p:txBody>
          <a:bodyPr/>
          <a:lstStyle/>
          <a:p>
            <a:r>
              <a:rPr lang="en-US" dirty="0"/>
              <a:t>What information is important based on what you need to find?</a:t>
            </a:r>
          </a:p>
        </p:txBody>
      </p:sp>
      <p:pic>
        <p:nvPicPr>
          <p:cNvPr id="12" name="Picture 11">
            <a:extLst>
              <a:ext uri="{FF2B5EF4-FFF2-40B4-BE49-F238E27FC236}">
                <a16:creationId xmlns:a16="http://schemas.microsoft.com/office/drawing/2014/main" id="{9BC0B7A4-06D7-184B-9BFB-87BA6333B2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7503" y="1560345"/>
            <a:ext cx="215900" cy="457200"/>
          </a:xfrm>
          <a:prstGeom prst="rect">
            <a:avLst/>
          </a:prstGeom>
        </p:spPr>
      </p:pic>
      <p:sp>
        <p:nvSpPr>
          <p:cNvPr id="13" name="Text Placeholder 12">
            <a:extLst>
              <a:ext uri="{FF2B5EF4-FFF2-40B4-BE49-F238E27FC236}">
                <a16:creationId xmlns:a16="http://schemas.microsoft.com/office/drawing/2014/main" id="{EE0DB4BA-39C1-0D48-8C16-D3AF95801EBB}"/>
              </a:ext>
            </a:extLst>
          </p:cNvPr>
          <p:cNvSpPr>
            <a:spLocks noGrp="1"/>
          </p:cNvSpPr>
          <p:nvPr>
            <p:ph type="body" sz="quarter" idx="16"/>
          </p:nvPr>
        </p:nvSpPr>
        <p:spPr/>
        <p:txBody>
          <a:bodyPr/>
          <a:lstStyle/>
          <a:p>
            <a:r>
              <a:rPr lang="en-US" dirty="0"/>
              <a:t>33</a:t>
            </a:r>
          </a:p>
        </p:txBody>
      </p:sp>
    </p:spTree>
    <p:extLst>
      <p:ext uri="{BB962C8B-B14F-4D97-AF65-F5344CB8AC3E}">
        <p14:creationId xmlns:p14="http://schemas.microsoft.com/office/powerpoint/2010/main" val="36992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561BE5E2-DA4B-E14F-8344-732F2110527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77EB14F3-9084-FB49-AF8A-F850C2DDC9A4}"/>
              </a:ext>
            </a:extLst>
          </p:cNvPr>
          <p:cNvSpPr>
            <a:spLocks noGrp="1"/>
          </p:cNvSpPr>
          <p:nvPr>
            <p:ph type="body" sz="quarter" idx="12"/>
          </p:nvPr>
        </p:nvSpPr>
        <p:spPr/>
        <p:txBody>
          <a:bodyPr/>
          <a:lstStyle/>
          <a:p>
            <a:r>
              <a:rPr lang="en-US" dirty="0"/>
              <a:t>Solve and support your thinking</a:t>
            </a:r>
          </a:p>
        </p:txBody>
      </p:sp>
      <p:sp>
        <p:nvSpPr>
          <p:cNvPr id="14" name="Text Placeholder 7">
            <a:extLst>
              <a:ext uri="{FF2B5EF4-FFF2-40B4-BE49-F238E27FC236}">
                <a16:creationId xmlns:a16="http://schemas.microsoft.com/office/drawing/2014/main" id="{0404E7AE-8AF4-904A-87A4-2BE5874C5214}"/>
              </a:ext>
            </a:extLst>
          </p:cNvPr>
          <p:cNvSpPr>
            <a:spLocks noGrp="1"/>
          </p:cNvSpPr>
          <p:nvPr>
            <p:ph type="body" sz="quarter" idx="10"/>
          </p:nvPr>
        </p:nvSpPr>
        <p:spPr>
          <a:xfrm>
            <a:off x="413148" y="1041075"/>
            <a:ext cx="5486400" cy="969264"/>
          </a:xfrm>
        </p:spPr>
        <p:txBody>
          <a:bodyPr/>
          <a:lstStyle/>
          <a:p>
            <a:pPr>
              <a:lnSpc>
                <a:spcPct val="150000"/>
              </a:lnSpc>
            </a:pPr>
            <a:r>
              <a:rPr lang="en-US" dirty="0">
                <a:ea typeface="+mn-lt"/>
                <a:cs typeface="+mn-lt"/>
              </a:rPr>
              <a:t>Grace’s grandmother weaves a rug that is</a:t>
            </a:r>
            <a:br>
              <a:rPr lang="en-US" dirty="0">
                <a:ea typeface="+mn-lt"/>
                <a:cs typeface="+mn-lt"/>
              </a:rPr>
            </a:br>
            <a:r>
              <a:rPr lang="en-US" dirty="0">
                <a:ea typeface="+mn-lt"/>
                <a:cs typeface="+mn-lt"/>
              </a:rPr>
              <a:t> </a:t>
            </a:r>
            <a:r>
              <a:rPr lang="en-US" spc="-150" dirty="0">
                <a:ea typeface="+mn-lt"/>
                <a:cs typeface="+mn-lt"/>
              </a:rPr>
              <a:t> </a:t>
            </a:r>
            <a:r>
              <a:rPr lang="en-US" dirty="0">
                <a:ea typeface="+mn-lt"/>
                <a:cs typeface="+mn-lt"/>
              </a:rPr>
              <a:t>  yard wide and 2 yards long. Grace wants to weave a rug that uses the same design </a:t>
            </a:r>
            <a:br>
              <a:rPr lang="en-US" dirty="0">
                <a:ea typeface="+mn-lt"/>
                <a:cs typeface="+mn-lt"/>
              </a:rPr>
            </a:br>
            <a:r>
              <a:rPr lang="en-US" dirty="0">
                <a:ea typeface="+mn-lt"/>
                <a:cs typeface="+mn-lt"/>
              </a:rPr>
              <a:t>but is 1 yard wide.</a:t>
            </a:r>
            <a:r>
              <a:rPr lang="en-US" dirty="0"/>
              <a:t> How long will the rug be?</a:t>
            </a:r>
          </a:p>
          <a:p>
            <a:pPr>
              <a:lnSpc>
                <a:spcPct val="150000"/>
              </a:lnSpc>
            </a:pPr>
            <a:endParaRPr lang="en-US" dirty="0"/>
          </a:p>
          <a:p>
            <a:pPr>
              <a:lnSpc>
                <a:spcPct val="150000"/>
              </a:lnSpc>
            </a:pPr>
            <a:endParaRPr lang="en-US" dirty="0"/>
          </a:p>
          <a:p>
            <a:pPr>
              <a:lnSpc>
                <a:spcPct val="150000"/>
              </a:lnSpc>
            </a:pPr>
            <a:endParaRPr lang="en-US" dirty="0"/>
          </a:p>
        </p:txBody>
      </p:sp>
      <p:pic>
        <p:nvPicPr>
          <p:cNvPr id="18" name="Content Placeholder 16">
            <a:extLst>
              <a:ext uri="{FF2B5EF4-FFF2-40B4-BE49-F238E27FC236}">
                <a16:creationId xmlns:a16="http://schemas.microsoft.com/office/drawing/2014/main" id="{F1393538-4DB5-8C48-AE85-D0565B24EAB3}"/>
              </a:ext>
              <a:ext uri="{C183D7F6-B498-43B3-948B-1728B52AA6E4}">
                <adec:decorative xmlns:adec="http://schemas.microsoft.com/office/drawing/2017/decorative" val="1"/>
              </a:ext>
            </a:extLst>
          </p:cNvPr>
          <p:cNvPicPr>
            <a:picLocks noGrp="1" noChangeAspect="1"/>
          </p:cNvPicPr>
          <p:nvPr>
            <p:ph sz="quarter" idx="15"/>
          </p:nvPr>
        </p:nvPicPr>
        <p:blipFill>
          <a:blip r:embed="rId3"/>
          <a:stretch>
            <a:fillRect/>
          </a:stretch>
        </p:blipFill>
        <p:spPr>
          <a:xfrm>
            <a:off x="6736556" y="1193800"/>
            <a:ext cx="1663700" cy="3848100"/>
          </a:xfrm>
        </p:spPr>
      </p:pic>
      <p:sp>
        <p:nvSpPr>
          <p:cNvPr id="11" name="Content Placeholder 10">
            <a:extLst>
              <a:ext uri="{FF2B5EF4-FFF2-40B4-BE49-F238E27FC236}">
                <a16:creationId xmlns:a16="http://schemas.microsoft.com/office/drawing/2014/main" id="{E95E04FF-39E7-5F4A-8859-E6A19AEECEAE}"/>
              </a:ext>
            </a:extLst>
          </p:cNvPr>
          <p:cNvSpPr>
            <a:spLocks noGrp="1"/>
          </p:cNvSpPr>
          <p:nvPr>
            <p:ph sz="quarter" idx="14"/>
          </p:nvPr>
        </p:nvSpPr>
        <p:spPr/>
        <p:txBody>
          <a:bodyPr/>
          <a:lstStyle/>
          <a:p>
            <a:r>
              <a:rPr lang="en-US" b="1" dirty="0">
                <a:solidFill>
                  <a:srgbClr val="0071BC"/>
                </a:solidFill>
              </a:rPr>
              <a:t>Math Toolkit  </a:t>
            </a:r>
            <a:r>
              <a:rPr lang="en-US" dirty="0"/>
              <a:t>double number lines, fraction bars, fraction tiles, grid paper</a:t>
            </a:r>
          </a:p>
        </p:txBody>
      </p:sp>
      <p:pic>
        <p:nvPicPr>
          <p:cNvPr id="19" name="Picture 18">
            <a:extLst>
              <a:ext uri="{FF2B5EF4-FFF2-40B4-BE49-F238E27FC236}">
                <a16:creationId xmlns:a16="http://schemas.microsoft.com/office/drawing/2014/main" id="{4EA32F77-B82F-1C44-B8B9-BB827A032A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7503" y="1560345"/>
            <a:ext cx="215900" cy="457200"/>
          </a:xfrm>
          <a:prstGeom prst="rect">
            <a:avLst/>
          </a:prstGeom>
        </p:spPr>
      </p:pic>
      <p:sp>
        <p:nvSpPr>
          <p:cNvPr id="13" name="Text Placeholder 12">
            <a:extLst>
              <a:ext uri="{FF2B5EF4-FFF2-40B4-BE49-F238E27FC236}">
                <a16:creationId xmlns:a16="http://schemas.microsoft.com/office/drawing/2014/main" id="{B3A2C1B4-CA34-1A4E-B994-6DE70D277228}"/>
              </a:ext>
            </a:extLst>
          </p:cNvPr>
          <p:cNvSpPr>
            <a:spLocks noGrp="1"/>
          </p:cNvSpPr>
          <p:nvPr>
            <p:ph type="body" sz="quarter" idx="16"/>
          </p:nvPr>
        </p:nvSpPr>
        <p:spPr/>
        <p:txBody>
          <a:bodyPr/>
          <a:lstStyle/>
          <a:p>
            <a:r>
              <a:rPr lang="en-US" dirty="0"/>
              <a:t>33</a:t>
            </a:r>
          </a:p>
        </p:txBody>
      </p:sp>
    </p:spTree>
    <p:extLst>
      <p:ext uri="{BB962C8B-B14F-4D97-AF65-F5344CB8AC3E}">
        <p14:creationId xmlns:p14="http://schemas.microsoft.com/office/powerpoint/2010/main" val="310580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578BFCB2-ECA1-AD4E-A139-2C56A0AA214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8FA58457-C5C2-734E-8196-1DA4A015C714}"/>
              </a:ext>
            </a:extLst>
          </p:cNvPr>
          <p:cNvSpPr>
            <a:spLocks noGrp="1"/>
          </p:cNvSpPr>
          <p:nvPr>
            <p:ph type="body" sz="quarter" idx="12"/>
          </p:nvPr>
        </p:nvSpPr>
        <p:spPr/>
        <p:txBody>
          <a:bodyPr/>
          <a:lstStyle/>
          <a:p>
            <a:r>
              <a:rPr lang="en-US" dirty="0"/>
              <a:t>Share your thinking with a partner</a:t>
            </a:r>
          </a:p>
        </p:txBody>
      </p:sp>
      <p:sp>
        <p:nvSpPr>
          <p:cNvPr id="8" name="Text Placeholder 7">
            <a:extLst>
              <a:ext uri="{FF2B5EF4-FFF2-40B4-BE49-F238E27FC236}">
                <a16:creationId xmlns:a16="http://schemas.microsoft.com/office/drawing/2014/main" id="{9F3E68F6-0AB1-6442-BF34-5BF32442AC8A}"/>
              </a:ext>
            </a:extLst>
          </p:cNvPr>
          <p:cNvSpPr>
            <a:spLocks noGrp="1"/>
          </p:cNvSpPr>
          <p:nvPr>
            <p:ph type="body" sz="quarter" idx="10"/>
          </p:nvPr>
        </p:nvSpPr>
        <p:spPr>
          <a:xfrm>
            <a:off x="2030390" y="2871341"/>
            <a:ext cx="4965700" cy="1367750"/>
          </a:xfrm>
        </p:spPr>
        <p:txBody>
          <a:bodyPr/>
          <a:lstStyle/>
          <a:p>
            <a:r>
              <a:rPr lang="en-US" b="1" i="1" dirty="0">
                <a:solidFill>
                  <a:srgbClr val="0071BC"/>
                </a:solidFill>
              </a:rPr>
              <a:t>Ask: </a:t>
            </a:r>
            <a:r>
              <a:rPr lang="en-US" dirty="0"/>
              <a:t>What did you do first to find the length?</a:t>
            </a:r>
          </a:p>
          <a:p>
            <a:r>
              <a:rPr lang="en-US" b="1" i="1" dirty="0">
                <a:solidFill>
                  <a:srgbClr val="0071BC"/>
                </a:solidFill>
              </a:rPr>
              <a:t>Share: </a:t>
            </a:r>
            <a:r>
              <a:rPr lang="en-US" dirty="0"/>
              <a:t>I knew . . . so I . . .</a:t>
            </a:r>
          </a:p>
        </p:txBody>
      </p:sp>
      <p:sp>
        <p:nvSpPr>
          <p:cNvPr id="11" name="Text Placeholder 10">
            <a:extLst>
              <a:ext uri="{FF2B5EF4-FFF2-40B4-BE49-F238E27FC236}">
                <a16:creationId xmlns:a16="http://schemas.microsoft.com/office/drawing/2014/main" id="{0F582378-6C6C-C043-A29C-E3F8D5031609}"/>
              </a:ext>
            </a:extLst>
          </p:cNvPr>
          <p:cNvSpPr>
            <a:spLocks noGrp="1"/>
          </p:cNvSpPr>
          <p:nvPr>
            <p:ph type="body" sz="quarter" idx="16"/>
          </p:nvPr>
        </p:nvSpPr>
        <p:spPr/>
        <p:txBody>
          <a:bodyPr/>
          <a:lstStyle/>
          <a:p>
            <a:r>
              <a:rPr lang="en-US" dirty="0"/>
              <a:t>33</a:t>
            </a:r>
          </a:p>
        </p:txBody>
      </p:sp>
    </p:spTree>
    <p:extLst>
      <p:ext uri="{BB962C8B-B14F-4D97-AF65-F5344CB8AC3E}">
        <p14:creationId xmlns:p14="http://schemas.microsoft.com/office/powerpoint/2010/main" val="135251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iscuss It">
            <a:extLst>
              <a:ext uri="{FF2B5EF4-FFF2-40B4-BE49-F238E27FC236}">
                <a16:creationId xmlns:a16="http://schemas.microsoft.com/office/drawing/2014/main" id="{12012E51-C1CF-9346-9EB8-A1EF1FB7E9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9BC6E215-3DC0-DD4F-A09B-8D80EAF78432}"/>
              </a:ext>
            </a:extLst>
          </p:cNvPr>
          <p:cNvSpPr>
            <a:spLocks noGrp="1"/>
          </p:cNvSpPr>
          <p:nvPr>
            <p:ph type="body" sz="quarter" idx="12"/>
          </p:nvPr>
        </p:nvSpPr>
        <p:spPr/>
        <p:txBody>
          <a:bodyPr/>
          <a:lstStyle/>
          <a:p>
            <a:r>
              <a:rPr lang="en-US" dirty="0"/>
              <a:t>Compare class strategies</a:t>
            </a:r>
          </a:p>
        </p:txBody>
      </p:sp>
      <p:sp>
        <p:nvSpPr>
          <p:cNvPr id="15" name="Text Placeholder 7">
            <a:extLst>
              <a:ext uri="{FF2B5EF4-FFF2-40B4-BE49-F238E27FC236}">
                <a16:creationId xmlns:a16="http://schemas.microsoft.com/office/drawing/2014/main" id="{7B6A9BC4-C482-E14C-9FAE-5D0CFE94A916}"/>
              </a:ext>
            </a:extLst>
          </p:cNvPr>
          <p:cNvSpPr>
            <a:spLocks noGrp="1"/>
          </p:cNvSpPr>
          <p:nvPr>
            <p:ph type="body" sz="quarter" idx="10"/>
          </p:nvPr>
        </p:nvSpPr>
        <p:spPr>
          <a:xfrm>
            <a:off x="413148" y="1041075"/>
            <a:ext cx="5486400" cy="969264"/>
          </a:xfrm>
        </p:spPr>
        <p:txBody>
          <a:bodyPr/>
          <a:lstStyle/>
          <a:p>
            <a:pPr>
              <a:lnSpc>
                <a:spcPct val="150000"/>
              </a:lnSpc>
            </a:pPr>
            <a:r>
              <a:rPr lang="en-US" dirty="0">
                <a:ea typeface="+mn-lt"/>
                <a:cs typeface="+mn-lt"/>
              </a:rPr>
              <a:t>Grace’s grandmother weaves a rug that is</a:t>
            </a:r>
            <a:br>
              <a:rPr lang="en-US" dirty="0">
                <a:ea typeface="+mn-lt"/>
                <a:cs typeface="+mn-lt"/>
              </a:rPr>
            </a:br>
            <a:r>
              <a:rPr lang="en-US" dirty="0">
                <a:ea typeface="+mn-lt"/>
                <a:cs typeface="+mn-lt"/>
              </a:rPr>
              <a:t> </a:t>
            </a:r>
            <a:r>
              <a:rPr lang="en-US" spc="-150" dirty="0">
                <a:ea typeface="+mn-lt"/>
                <a:cs typeface="+mn-lt"/>
              </a:rPr>
              <a:t> </a:t>
            </a:r>
            <a:r>
              <a:rPr lang="en-US" dirty="0">
                <a:ea typeface="+mn-lt"/>
                <a:cs typeface="+mn-lt"/>
              </a:rPr>
              <a:t>  yard wide and 2 yards long. Grace wants to weave a rug that uses the same design </a:t>
            </a:r>
            <a:br>
              <a:rPr lang="en-US" dirty="0">
                <a:ea typeface="+mn-lt"/>
                <a:cs typeface="+mn-lt"/>
              </a:rPr>
            </a:br>
            <a:r>
              <a:rPr lang="en-US" dirty="0">
                <a:ea typeface="+mn-lt"/>
                <a:cs typeface="+mn-lt"/>
              </a:rPr>
              <a:t>but is 1 yard wide.</a:t>
            </a:r>
            <a:r>
              <a:rPr lang="en-US" dirty="0"/>
              <a:t> How long will the rug be?</a:t>
            </a:r>
          </a:p>
          <a:p>
            <a:pPr>
              <a:lnSpc>
                <a:spcPct val="150000"/>
              </a:lnSpc>
            </a:pPr>
            <a:endParaRPr lang="en-US" dirty="0"/>
          </a:p>
          <a:p>
            <a:pPr>
              <a:lnSpc>
                <a:spcPct val="150000"/>
              </a:lnSpc>
            </a:pPr>
            <a:endParaRPr lang="en-US" dirty="0"/>
          </a:p>
          <a:p>
            <a:pPr>
              <a:lnSpc>
                <a:spcPct val="150000"/>
              </a:lnSpc>
            </a:pPr>
            <a:endParaRPr lang="en-US" dirty="0"/>
          </a:p>
        </p:txBody>
      </p:sp>
      <p:pic>
        <p:nvPicPr>
          <p:cNvPr id="17" name="Picture 16">
            <a:extLst>
              <a:ext uri="{FF2B5EF4-FFF2-40B4-BE49-F238E27FC236}">
                <a16:creationId xmlns:a16="http://schemas.microsoft.com/office/drawing/2014/main" id="{B61B0021-CDB8-1748-9B25-EF8319E4D3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7503" y="1560345"/>
            <a:ext cx="215900" cy="457200"/>
          </a:xfrm>
          <a:prstGeom prst="rect">
            <a:avLst/>
          </a:prstGeom>
        </p:spPr>
      </p:pic>
      <p:pic>
        <p:nvPicPr>
          <p:cNvPr id="20" name="Picture 19">
            <a:extLst>
              <a:ext uri="{FF2B5EF4-FFF2-40B4-BE49-F238E27FC236}">
                <a16:creationId xmlns:a16="http://schemas.microsoft.com/office/drawing/2014/main" id="{B0F3CA6D-942B-0141-9054-C1D6C07EB4D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95360" y="6007608"/>
            <a:ext cx="457200" cy="469900"/>
          </a:xfrm>
          <a:prstGeom prst="rect">
            <a:avLst/>
          </a:prstGeom>
        </p:spPr>
      </p:pic>
      <p:sp>
        <p:nvSpPr>
          <p:cNvPr id="10" name="Text Placeholder 9">
            <a:extLst>
              <a:ext uri="{FF2B5EF4-FFF2-40B4-BE49-F238E27FC236}">
                <a16:creationId xmlns:a16="http://schemas.microsoft.com/office/drawing/2014/main" id="{6B7BF48A-D9D4-FD4C-A78E-85D0C364F135}"/>
              </a:ext>
            </a:extLst>
          </p:cNvPr>
          <p:cNvSpPr>
            <a:spLocks noGrp="1"/>
          </p:cNvSpPr>
          <p:nvPr>
            <p:ph type="body" sz="quarter" idx="16"/>
          </p:nvPr>
        </p:nvSpPr>
        <p:spPr/>
        <p:txBody>
          <a:bodyPr/>
          <a:lstStyle/>
          <a:p>
            <a:r>
              <a:rPr lang="en-US" dirty="0"/>
              <a:t>33</a:t>
            </a:r>
          </a:p>
        </p:txBody>
      </p:sp>
    </p:spTree>
    <p:extLst>
      <p:ext uri="{BB962C8B-B14F-4D97-AF65-F5344CB8AC3E}">
        <p14:creationId xmlns:p14="http://schemas.microsoft.com/office/powerpoint/2010/main" val="307283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Connect It">
            <a:extLst>
              <a:ext uri="{FF2B5EF4-FFF2-40B4-BE49-F238E27FC236}">
                <a16:creationId xmlns:a16="http://schemas.microsoft.com/office/drawing/2014/main" id="{6F332B5A-BE46-F348-919C-4C2E04AC248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9823A4AB-F84E-4F40-9C03-4D70BB6EAF22}"/>
              </a:ext>
            </a:extLst>
          </p:cNvPr>
          <p:cNvSpPr>
            <a:spLocks noGrp="1"/>
          </p:cNvSpPr>
          <p:nvPr>
            <p:ph type="body" sz="quarter" idx="13"/>
          </p:nvPr>
        </p:nvSpPr>
        <p:spPr/>
        <p:txBody>
          <a:bodyPr/>
          <a:lstStyle/>
          <a:p>
            <a:r>
              <a:rPr lang="en-US" dirty="0"/>
              <a:t>Make connections and explain your thinking</a:t>
            </a:r>
          </a:p>
        </p:txBody>
      </p:sp>
      <p:pic>
        <p:nvPicPr>
          <p:cNvPr id="16" name="Picture Placeholder 15" descr="one">
            <a:extLst>
              <a:ext uri="{FF2B5EF4-FFF2-40B4-BE49-F238E27FC236}">
                <a16:creationId xmlns:a16="http://schemas.microsoft.com/office/drawing/2014/main" id="{6924880D-D404-8248-8D90-A98E34D03D10}"/>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B1C418BE-5364-2D4F-A03E-D94305C4F25E}"/>
              </a:ext>
            </a:extLst>
          </p:cNvPr>
          <p:cNvSpPr>
            <a:spLocks noGrp="1"/>
          </p:cNvSpPr>
          <p:nvPr>
            <p:ph sz="quarter" idx="10"/>
          </p:nvPr>
        </p:nvSpPr>
        <p:spPr/>
        <p:txBody>
          <a:bodyPr/>
          <a:lstStyle/>
          <a:p>
            <a:r>
              <a:rPr lang="en-US" b="1" dirty="0">
                <a:solidFill>
                  <a:srgbClr val="0071BC"/>
                </a:solidFill>
              </a:rPr>
              <a:t>Look Back </a:t>
            </a:r>
            <a:r>
              <a:rPr lang="en-US" dirty="0"/>
              <a:t>How long is the rug that is 1 yard wide? Explain how you know.</a:t>
            </a:r>
          </a:p>
          <a:p>
            <a:endParaRPr lang="en-US" dirty="0"/>
          </a:p>
        </p:txBody>
      </p:sp>
      <p:sp>
        <p:nvSpPr>
          <p:cNvPr id="12" name="Text Placeholder 11">
            <a:extLst>
              <a:ext uri="{FF2B5EF4-FFF2-40B4-BE49-F238E27FC236}">
                <a16:creationId xmlns:a16="http://schemas.microsoft.com/office/drawing/2014/main" id="{06D10304-2506-8E49-8948-C7547F401280}"/>
              </a:ext>
            </a:extLst>
          </p:cNvPr>
          <p:cNvSpPr>
            <a:spLocks noGrp="1"/>
          </p:cNvSpPr>
          <p:nvPr>
            <p:ph type="body" sz="quarter" idx="18"/>
          </p:nvPr>
        </p:nvSpPr>
        <p:spPr/>
        <p:txBody>
          <a:bodyPr/>
          <a:lstStyle/>
          <a:p>
            <a:r>
              <a:rPr lang="en-US" dirty="0"/>
              <a:t>34</a:t>
            </a:r>
          </a:p>
        </p:txBody>
      </p:sp>
    </p:spTree>
    <p:extLst>
      <p:ext uri="{BB962C8B-B14F-4D97-AF65-F5344CB8AC3E}">
        <p14:creationId xmlns:p14="http://schemas.microsoft.com/office/powerpoint/2010/main" val="3053747848"/>
      </p:ext>
    </p:extLst>
  </p:cSld>
  <p:clrMapOvr>
    <a:masterClrMapping/>
  </p:clrMapOvr>
</p:sld>
</file>

<file path=ppt/theme/theme1.xml><?xml version="1.0" encoding="utf-8"?>
<a:theme xmlns:a="http://schemas.openxmlformats.org/drawingml/2006/main" name="2_Title-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0D983E4FB12F49A44EF622160F0742" ma:contentTypeVersion="20" ma:contentTypeDescription="Create a new document." ma:contentTypeScope="" ma:versionID="57e56081440b04c432588fdff91d528c">
  <xsd:schema xmlns:xsd="http://www.w3.org/2001/XMLSchema" xmlns:xs="http://www.w3.org/2001/XMLSchema" xmlns:p="http://schemas.microsoft.com/office/2006/metadata/properties" xmlns:ns1="http://schemas.microsoft.com/sharepoint/v3" xmlns:ns2="031d766f-b14e-4c0e-af7a-21ee3738300f" xmlns:ns3="4da776b9-bce8-495a-ac6f-1df4621ad8fc" targetNamespace="http://schemas.microsoft.com/office/2006/metadata/properties" ma:root="true" ma:fieldsID="160a3a6ac0a7166898dba58b46c07917" ns1:_="" ns2:_="" ns3:_="">
    <xsd:import namespace="http://schemas.microsoft.com/sharepoint/v3"/>
    <xsd:import namespace="031d766f-b14e-4c0e-af7a-21ee3738300f"/>
    <xsd:import namespace="4da776b9-bce8-495a-ac6f-1df4621ad8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_Flow_SignoffStatu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a776b9-bce8-495a-ac6f-1df4621ad8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4da776b9-bce8-495a-ac6f-1df4621ad8fc">
      <Terms xmlns="http://schemas.microsoft.com/office/infopath/2007/PartnerControls"/>
    </lcf76f155ced4ddcb4097134ff3c332f>
    <_Flow_SignoffStatus xmlns="4da776b9-bce8-495a-ac6f-1df4621ad8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F4F294-90E6-457F-BA59-12BBD4D24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1d766f-b14e-4c0e-af7a-21ee3738300f"/>
    <ds:schemaRef ds:uri="4da776b9-bce8-495a-ac6f-1df4621ad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831CA6-C77B-4385-AB0E-ECE5C454CB55}">
  <ds:schemaRefs>
    <ds:schemaRef ds:uri="http://schemas.microsoft.com/office/2006/documentManagement/types"/>
    <ds:schemaRef ds:uri="http://schemas.microsoft.com/office/2006/metadata/properties"/>
    <ds:schemaRef ds:uri="http://purl.org/dc/elements/1.1/"/>
    <ds:schemaRef ds:uri="http://www.w3.org/XML/1998/namespace"/>
    <ds:schemaRef ds:uri="cc621c4b-eaca-4bd6-8859-1c1ea05972c6"/>
    <ds:schemaRef ds:uri="http://purl.org/dc/dcmitype/"/>
    <ds:schemaRef ds:uri="http://schemas.microsoft.com/office/infopath/2007/PartnerControls"/>
    <ds:schemaRef ds:uri="031d766f-b14e-4c0e-af7a-21ee3738300f"/>
    <ds:schemaRef ds:uri="http://schemas.openxmlformats.org/package/2006/metadata/core-properties"/>
    <ds:schemaRef ds:uri="http://schemas.microsoft.com/sharepoint/v3"/>
    <ds:schemaRef ds:uri="http://purl.org/dc/terms/"/>
    <ds:schemaRef ds:uri="4da776b9-bce8-495a-ac6f-1df4621ad8fc"/>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1024</TotalTime>
  <Words>2363</Words>
  <Application>Microsoft Office PowerPoint</Application>
  <PresentationFormat>On-screen Show (4:3)</PresentationFormat>
  <Paragraphs>236</Paragraphs>
  <Slides>28</Slides>
  <Notes>25</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2_Title-Slides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Linda Yu</cp:lastModifiedBy>
  <cp:revision>254</cp:revision>
  <dcterms:created xsi:type="dcterms:W3CDTF">2020-04-30T18:18:26Z</dcterms:created>
  <dcterms:modified xsi:type="dcterms:W3CDTF">2024-09-24T14:37:58Z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0x010100DC0D983E4FB12F49A44EF622160F0742</vt:lpwstr>
  </property>
  <property fmtid="{D5CDD505-2E9C-101B-9397-08002B2CF9AE}" pid="3" name="MediaServiceImageTags">
    <vt:lpwstr/>
  </property>
</Properties>
</file>